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1" r:id="rId5"/>
    <p:sldId id="262" r:id="rId6"/>
    <p:sldId id="260" r:id="rId7"/>
    <p:sldId id="277" r:id="rId8"/>
    <p:sldId id="265" r:id="rId9"/>
    <p:sldId id="269" r:id="rId10"/>
    <p:sldId id="266" r:id="rId11"/>
    <p:sldId id="268" r:id="rId12"/>
    <p:sldId id="271" r:id="rId13"/>
    <p:sldId id="278" r:id="rId14"/>
    <p:sldId id="274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AED5"/>
    <a:srgbClr val="FF66FF"/>
    <a:srgbClr val="FF3399"/>
    <a:srgbClr val="009999"/>
    <a:srgbClr val="008080"/>
    <a:srgbClr val="CCFFFF"/>
    <a:srgbClr val="00FFFF"/>
    <a:srgbClr val="359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622FD63-0789-4E96-86DB-F5BC3B058266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1FCEAFB-9F4C-4234-9039-D4557488F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0A0774-15BB-4FA5-AAD0-13AD2785997C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E552-8C7C-4CCC-BF2F-2C0EB2135C7D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43B2B-D4BB-4382-8D58-0108D18F6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15926-C862-4115-8B21-18383180F750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39668-A333-4C1D-BCD8-686CBC195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94A05-328A-4831-915F-3C4697E1CBAE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8C0D-A87D-4426-8B32-4B801BCD1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2C9EE-F47C-4C23-A78D-B7238DB069D3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D86FD-5A7A-4BC5-BF66-87334A6004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D1BD1-29B9-49DE-AFC7-6EACB0BBB7AE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E168-AE47-4412-B34E-393AA631C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82AE8-7DB2-4416-8A48-F657FF3FFD54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19D9A-FF7C-4631-9FCD-3F2745F00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C605-8431-4614-B896-5B2D4A686EB9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A11E8-F111-4807-8527-95D7C7948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45ADC-1FE2-49C0-BC93-6A9F68CB3EDD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34758-09DB-41DE-9B61-D592D02F93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FB92-6595-40F4-991E-941A8C9E77EF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510FF-C6B4-4429-A29C-7828C0308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11676-01FE-4B2D-AC84-A3F2F5247FAA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D3C04-11A5-494E-9C9D-4DE3FE16F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0D613-3DD0-496E-9B8D-BE213CFF489D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358D2-BFFC-430F-8BC6-97E54C16E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C42FDB-CC9D-4E05-A257-8C6F3E8760FA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B0CE3F-85D4-4798-ABF7-083A7E774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62113"/>
          </a:xfrm>
          <a:solidFill>
            <a:srgbClr val="FF00FF"/>
          </a:solidFill>
        </p:spPr>
        <p:txBody>
          <a:bodyPr/>
          <a:lstStyle/>
          <a:p>
            <a:pPr eaLnBrk="1" hangingPunct="1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Комунальний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заклад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Купянський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сп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еціальний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навчально-виховний комплекс» Харківської обласної ради</a:t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Презентація досвіду 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соціального педагога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28825"/>
            <a:ext cx="12192000" cy="48291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62113"/>
            <a:ext cx="12192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6200" y="-466725"/>
            <a:ext cx="12268200" cy="1246188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Бінарне соціально-психологічне заняття «Протидія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булінгу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в дитячому середовищі»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3" y="1219200"/>
            <a:ext cx="5621337" cy="4862513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29338" y="1176338"/>
            <a:ext cx="5830887" cy="4860925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8263"/>
          </a:xfrm>
          <a:solidFill>
            <a:srgbClr val="CC99FF"/>
          </a:solidFill>
        </p:spPr>
        <p:txBody>
          <a:bodyPr/>
          <a:lstStyle/>
          <a:p>
            <a:pPr algn="ctr"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Профорієнтаційний захід «Вибір професії, або задача з багатьма невідомими»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09563" y="1768475"/>
            <a:ext cx="4233862" cy="314007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5438" y="1643063"/>
            <a:ext cx="4283075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2913" y="3762375"/>
            <a:ext cx="4843462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0438"/>
          </a:xfrm>
          <a:solidFill>
            <a:srgbClr val="FF99FF"/>
          </a:solidFill>
        </p:spPr>
        <p:txBody>
          <a:bodyPr/>
          <a:lstStyle/>
          <a:p>
            <a:pPr algn="ctr"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Зустрічі з фахівцями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430838" y="930275"/>
            <a:ext cx="6456362" cy="4292600"/>
          </a:xfrm>
          <a:solidFill>
            <a:srgbClr val="FF99FF"/>
          </a:solidFill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917575"/>
            <a:ext cx="5303838" cy="35258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8213" y="3333750"/>
            <a:ext cx="6700837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575" y="1797050"/>
            <a:ext cx="5881688" cy="4806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1785938"/>
            <a:ext cx="5875338" cy="4775200"/>
          </a:xfrm>
        </p:spPr>
      </p:pic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  <a:solidFill>
            <a:srgbClr val="FF99FF"/>
          </a:solidFill>
        </p:spPr>
        <p:txBody>
          <a:bodyPr/>
          <a:lstStyle/>
          <a:p>
            <a:pPr algn="ctr"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Екскурсія до Куп'янського міськрайцентру зайнятості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12000"/>
          </a:xfrm>
          <a:solidFill>
            <a:srgbClr val="FF66FF"/>
          </a:solidFill>
        </p:spPr>
        <p:txBody>
          <a:bodyPr/>
          <a:lstStyle/>
          <a:p>
            <a:pPr algn="ctr"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36625"/>
          </a:xfr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                      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Загальні відомості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Объект 3"/>
          <p:cNvSpPr>
            <a:spLocks noGrp="1"/>
          </p:cNvSpPr>
          <p:nvPr>
            <p:ph sz="half" idx="2"/>
          </p:nvPr>
        </p:nvSpPr>
        <p:spPr>
          <a:xfrm>
            <a:off x="5762625" y="936625"/>
            <a:ext cx="6429375" cy="5921375"/>
          </a:xfrm>
          <a:solidFill>
            <a:srgbClr val="57AED5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Гармаш Марина Миколаївна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26.04.1990 року народження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Освіта повна вища: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Комунальний заклад «Харківська гуманітарно-педагогічна академія» 2015 рік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Спеціальність за дипломом: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«Соціальна педагогіка»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Спеціалізація: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«Соціальний педагог»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Стаж роботи в закладі :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1 рік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Кваліфікація: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спеціаліст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8838"/>
            <a:ext cx="5810250" cy="599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6650"/>
          </a:xfrm>
          <a:solidFill>
            <a:srgbClr val="FF3399"/>
          </a:solidFill>
        </p:spPr>
        <p:txBody>
          <a:bodyPr/>
          <a:lstStyle/>
          <a:p>
            <a:pPr algn="ctr"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Професійне кредо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Объект 5"/>
          <p:cNvSpPr>
            <a:spLocks noGrp="1"/>
          </p:cNvSpPr>
          <p:nvPr>
            <p:ph sz="half" idx="2"/>
          </p:nvPr>
        </p:nvSpPr>
        <p:spPr>
          <a:xfrm>
            <a:off x="5686425" y="1136650"/>
            <a:ext cx="6505575" cy="5721350"/>
          </a:xfrm>
          <a:solidFill>
            <a:srgbClr val="FFCCFF"/>
          </a:solidFill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Вірте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талант і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творчі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кожного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вихованця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Людина –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неповторна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Сухомлинський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Объект 2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11250"/>
            <a:ext cx="5711825" cy="5746750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49363"/>
          </a:xfrm>
          <a:solidFill>
            <a:schemeClr val="accent1"/>
          </a:solidFill>
        </p:spPr>
        <p:txBody>
          <a:bodyPr/>
          <a:lstStyle/>
          <a:p>
            <a:pPr algn="ctr" eaLnBrk="1" hangingPunct="1"/>
            <a:r>
              <a:rPr lang="uk-UA" smtClean="0"/>
              <a:t>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Пріоритетні напрямки роботи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Объект 2"/>
          <p:cNvSpPr>
            <a:spLocks noGrp="1"/>
          </p:cNvSpPr>
          <p:nvPr>
            <p:ph sz="half" idx="1"/>
          </p:nvPr>
        </p:nvSpPr>
        <p:spPr>
          <a:xfrm>
            <a:off x="0" y="1249363"/>
            <a:ext cx="6172200" cy="560863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220788"/>
            <a:ext cx="12192000" cy="576103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Діагностична робота;</a:t>
            </a:r>
          </a:p>
          <a:p>
            <a:pPr eaLnBrk="1" hangingPunct="1">
              <a:defRPr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Прогностична робота;</a:t>
            </a:r>
          </a:p>
          <a:p>
            <a:pPr eaLnBrk="1" hangingPunct="1">
              <a:defRPr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Консультативна робота; </a:t>
            </a:r>
          </a:p>
          <a:p>
            <a:pPr eaLnBrk="1" hangingPunct="1">
              <a:defRPr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Захисна робота;</a:t>
            </a:r>
          </a:p>
          <a:p>
            <a:pPr eaLnBrk="1" hangingPunct="1">
              <a:defRPr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Профілактична просвіта;</a:t>
            </a:r>
          </a:p>
          <a:p>
            <a:pPr eaLnBrk="1" hangingPunct="1">
              <a:defRPr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Соціально-перетворювальна робота.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34850" cy="1325563"/>
          </a:xfrm>
          <a:solidFill>
            <a:srgbClr val="00B0F0"/>
          </a:solidFill>
        </p:spPr>
        <p:txBody>
          <a:bodyPr/>
          <a:lstStyle/>
          <a:p>
            <a:pPr algn="ctr" eaLnBrk="1" hangingPunct="1"/>
            <a:r>
              <a:rPr lang="uk-UA" altLang="ru-RU" b="1" smtClean="0">
                <a:latin typeface="Times New Roman" pitchFamily="18" charset="0"/>
                <a:cs typeface="Times New Roman" pitchFamily="18" charset="0"/>
              </a:rPr>
              <a:t>У своїй діяльності керуюся</a:t>
            </a:r>
            <a:r>
              <a:rPr lang="en-US" altLang="ru-RU" b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0" y="1325563"/>
            <a:ext cx="12192000" cy="5532437"/>
          </a:xfrm>
          <a:solidFill>
            <a:srgbClr val="CCECFF"/>
          </a:solidFill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Конституцією України; </a:t>
            </a:r>
            <a:endParaRPr lang="uk-UA" sz="32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Законом </a:t>
            </a:r>
            <a:r>
              <a:rPr lang="uk-UA" sz="3200" b="1" dirty="0">
                <a:latin typeface="Times New Roman" pitchFamily="18" charset="0"/>
              </a:rPr>
              <a:t>України </a:t>
            </a:r>
            <a:r>
              <a:rPr lang="uk-UA" sz="3200" b="1" dirty="0" smtClean="0">
                <a:latin typeface="Times New Roman" pitchFamily="18" charset="0"/>
              </a:rPr>
              <a:t>«Про освіту»;</a:t>
            </a:r>
            <a:endParaRPr lang="uk-UA" sz="32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Положенням </a:t>
            </a:r>
            <a:r>
              <a:rPr lang="uk-UA" sz="3200" b="1" dirty="0">
                <a:latin typeface="Times New Roman" pitchFamily="18" charset="0"/>
              </a:rPr>
              <a:t>про психологічну службу в системі освіти </a:t>
            </a:r>
            <a:r>
              <a:rPr lang="uk-UA" sz="3200" b="1" dirty="0" smtClean="0">
                <a:latin typeface="Times New Roman" pitchFamily="18" charset="0"/>
              </a:rPr>
              <a:t>України;</a:t>
            </a:r>
            <a:endParaRPr lang="uk-UA" sz="32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Нормативними </a:t>
            </a:r>
            <a:r>
              <a:rPr lang="uk-UA" sz="3200" b="1" dirty="0">
                <a:latin typeface="Times New Roman" pitchFamily="18" charset="0"/>
              </a:rPr>
              <a:t>документами МОН </a:t>
            </a:r>
            <a:r>
              <a:rPr lang="uk-UA" sz="3200" b="1" dirty="0" smtClean="0">
                <a:latin typeface="Times New Roman" pitchFamily="18" charset="0"/>
              </a:rPr>
              <a:t>України;</a:t>
            </a:r>
            <a:endParaRPr lang="uk-UA" sz="3200" b="1" dirty="0">
              <a:latin typeface="Times New Roman" pitchFamily="18" charset="0"/>
            </a:endParaRPr>
          </a:p>
          <a:p>
            <a:pPr marL="514350" indent="-514350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>
                <a:latin typeface="Times New Roman" pitchFamily="18" charset="0"/>
              </a:rPr>
              <a:t>Декларацією прав </a:t>
            </a:r>
            <a:r>
              <a:rPr lang="uk-UA" sz="3200" b="1" dirty="0" smtClean="0">
                <a:latin typeface="Times New Roman" pitchFamily="18" charset="0"/>
              </a:rPr>
              <a:t>людини;</a:t>
            </a:r>
            <a:endParaRPr lang="uk-UA" sz="32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Конвенцією </a:t>
            </a:r>
            <a:r>
              <a:rPr lang="uk-UA" sz="3200" b="1" dirty="0">
                <a:latin typeface="Times New Roman" pitchFamily="18" charset="0"/>
              </a:rPr>
              <a:t>ООН про права </a:t>
            </a:r>
            <a:r>
              <a:rPr lang="uk-UA" sz="3200" b="1" dirty="0" smtClean="0">
                <a:latin typeface="Times New Roman" pitchFamily="18" charset="0"/>
              </a:rPr>
              <a:t>дитини;</a:t>
            </a:r>
            <a:endParaRPr lang="uk-UA" sz="32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Чинним </a:t>
            </a:r>
            <a:r>
              <a:rPr lang="uk-UA" sz="3200" b="1" dirty="0">
                <a:latin typeface="Times New Roman" pitchFamily="18" charset="0"/>
              </a:rPr>
              <a:t>законодавством </a:t>
            </a:r>
            <a:r>
              <a:rPr lang="uk-UA" sz="3200" b="1" dirty="0" smtClean="0">
                <a:latin typeface="Times New Roman" pitchFamily="18" charset="0"/>
              </a:rPr>
              <a:t>України;</a:t>
            </a:r>
            <a:endParaRPr lang="uk-UA" sz="32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uk-UA" sz="3200" b="1" dirty="0" smtClean="0">
                <a:latin typeface="Times New Roman" pitchFamily="18" charset="0"/>
              </a:rPr>
              <a:t> Етичним </a:t>
            </a:r>
            <a:r>
              <a:rPr lang="uk-UA" sz="3200" b="1" dirty="0">
                <a:latin typeface="Times New Roman" pitchFamily="18" charset="0"/>
              </a:rPr>
              <a:t>кодексом соціального </a:t>
            </a:r>
            <a:r>
              <a:rPr lang="uk-UA" sz="3200" b="1" dirty="0" smtClean="0">
                <a:latin typeface="Times New Roman" pitchFamily="18" charset="0"/>
              </a:rPr>
              <a:t>педагога.</a:t>
            </a:r>
            <a:endParaRPr lang="uk-UA" sz="32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27138"/>
          </a:xfrm>
          <a:solidFill>
            <a:srgbClr val="00FFFF"/>
          </a:solidFill>
        </p:spPr>
        <p:txBody>
          <a:bodyPr/>
          <a:lstStyle/>
          <a:p>
            <a:pPr eaLnBrk="1" hangingPunct="1"/>
            <a:r>
              <a:rPr lang="uk-UA" sz="3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Основні види соціальних послуг:</a:t>
            </a:r>
            <a:endParaRPr lang="ru-RU" sz="3600" b="1" smtClean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0" y="1227138"/>
            <a:ext cx="12192000" cy="5630862"/>
          </a:xfrm>
          <a:solidFill>
            <a:srgbClr val="CCFFFF"/>
          </a:solidFill>
        </p:spPr>
        <p:txBody>
          <a:bodyPr/>
          <a:lstStyle/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Допомагає в адаптації дітей при вступі до закладу освіти та переходу з молодшої ланки на середню та старшу;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Попереджає конфлікти, які можуть виникнути в учнівському колективі;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Попереджає та не допускає негативних факторів булінгу;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Виступає посередником між закладом освіти та сім'єю;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Виступає посередником між батьками і педагогічним колективом;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Надає консультації педагогам, медичним працівникам, практичному психологу, учням та їх батькам;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Бере участь у педрадах, батьківських зборах та методичних об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єднаннях закладу освіти; 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Char char="ü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Організовує зустрічі з представниками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Куп’янського бюро правової допомоги,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Куп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янського міськрайцентру зайнятості, міською та районною службами у справах дітей.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7100"/>
          </a:xfrm>
          <a:solidFill>
            <a:srgbClr val="FF66CC"/>
          </a:solidFill>
        </p:spPr>
        <p:txBody>
          <a:bodyPr/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Методична тема</a:t>
            </a:r>
          </a:p>
        </p:txBody>
      </p:sp>
      <p:sp>
        <p:nvSpPr>
          <p:cNvPr id="21506" name="Объект 3"/>
          <p:cNvSpPr>
            <a:spLocks noGrp="1"/>
          </p:cNvSpPr>
          <p:nvPr>
            <p:ph sz="half" idx="2"/>
          </p:nvPr>
        </p:nvSpPr>
        <p:spPr>
          <a:xfrm>
            <a:off x="5822950" y="927100"/>
            <a:ext cx="6369050" cy="5930900"/>
          </a:xfrm>
          <a:solidFill>
            <a:srgbClr val="FFCCFF"/>
          </a:solidFill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Соціалізація учнів (вихованців) та їх професійне визначення</a:t>
            </a:r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27100"/>
            <a:ext cx="5822950" cy="5930900"/>
          </a:xfr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66FF"/>
          </a:solidFill>
        </p:spPr>
        <p:txBody>
          <a:bodyPr/>
          <a:lstStyle/>
          <a:p>
            <a:pPr algn="ctr" eaLnBrk="1" hangingPunct="1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Арт-терапевтичне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заняття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«Життя прекрасне!»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408738" y="1339850"/>
            <a:ext cx="5354637" cy="3184525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2888" y="1376363"/>
            <a:ext cx="5780087" cy="28209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425" y="3657600"/>
            <a:ext cx="5559425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5238" y="3657600"/>
            <a:ext cx="5513387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-88900" y="0"/>
            <a:ext cx="12280900" cy="1249363"/>
          </a:xfrm>
          <a:solidFill>
            <a:srgbClr val="FFCC66"/>
          </a:solidFill>
        </p:spPr>
        <p:txBody>
          <a:bodyPr/>
          <a:lstStyle/>
          <a:p>
            <a:pPr algn="ctr"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Тренінг для учнів «Стоп насильству!»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530975" y="1379538"/>
            <a:ext cx="5429250" cy="512286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463675"/>
            <a:ext cx="6316663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322</Words>
  <Application>Microsoft Office PowerPoint</Application>
  <PresentationFormat>Широкоэкранный</PresentationFormat>
  <Paragraphs>47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Тема Office</vt:lpstr>
      <vt:lpstr>Комунальний заклад «Купянський спеціальний навчально-виховний комплекс» Харківської обласної ради Презентація досвіду  соціального педагога</vt:lpstr>
      <vt:lpstr>                              Загальні відомості</vt:lpstr>
      <vt:lpstr>Професійне кредо</vt:lpstr>
      <vt:lpstr> Пріоритетні напрямки роботи</vt:lpstr>
      <vt:lpstr>У своїй діяльності керуюся:</vt:lpstr>
      <vt:lpstr>                              Основні види соціальних послуг:</vt:lpstr>
      <vt:lpstr>Методична тема</vt:lpstr>
      <vt:lpstr>Арт-терапевтичне заняття «Життя прекрасне!»</vt:lpstr>
      <vt:lpstr>Тренінг для учнів «Стоп насильству!»</vt:lpstr>
      <vt:lpstr>Бінарне соціально-психологічне заняття «Протидія булінгу в дитячому середовищі»</vt:lpstr>
      <vt:lpstr>Профорієнтаційний захід «Вибір професії, або задача з багатьма невідомими»</vt:lpstr>
      <vt:lpstr>Зустрічі з фахівцями</vt:lpstr>
      <vt:lpstr>Екскурсія до Куп'янського міськрайцентру зайнятості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Комунальний заклад «Купянський спеціальний навчально-виховний комплекс» Харківської обласної ради Портфоліо практичного психолога</dc:title>
  <dc:creator>hp</dc:creator>
  <cp:lastModifiedBy>Пользователь</cp:lastModifiedBy>
  <cp:revision>67</cp:revision>
  <dcterms:created xsi:type="dcterms:W3CDTF">2016-03-23T03:37:46Z</dcterms:created>
  <dcterms:modified xsi:type="dcterms:W3CDTF">2019-04-05T07:33:58Z</dcterms:modified>
</cp:coreProperties>
</file>