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80" r:id="rId2"/>
    <p:sldId id="295" r:id="rId3"/>
    <p:sldId id="281" r:id="rId4"/>
    <p:sldId id="284" r:id="rId5"/>
    <p:sldId id="286" r:id="rId6"/>
    <p:sldId id="279" r:id="rId7"/>
    <p:sldId id="291" r:id="rId8"/>
    <p:sldId id="289" r:id="rId9"/>
    <p:sldId id="277" r:id="rId10"/>
    <p:sldId id="285" r:id="rId11"/>
    <p:sldId id="275" r:id="rId12"/>
    <p:sldId id="276" r:id="rId13"/>
    <p:sldId id="278" r:id="rId14"/>
    <p:sldId id="293" r:id="rId15"/>
    <p:sldId id="287" r:id="rId16"/>
    <p:sldId id="282" r:id="rId17"/>
    <p:sldId id="283" r:id="rId18"/>
    <p:sldId id="269" r:id="rId19"/>
    <p:sldId id="270" r:id="rId20"/>
    <p:sldId id="265" r:id="rId21"/>
    <p:sldId id="263" r:id="rId22"/>
    <p:sldId id="258" r:id="rId23"/>
    <p:sldId id="259" r:id="rId24"/>
    <p:sldId id="262" r:id="rId25"/>
    <p:sldId id="272" r:id="rId26"/>
    <p:sldId id="273" r:id="rId27"/>
    <p:sldId id="268" r:id="rId28"/>
    <p:sldId id="260" r:id="rId29"/>
    <p:sldId id="261" r:id="rId30"/>
    <p:sldId id="294" r:id="rId3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4" autoAdjust="0"/>
    <p:restoredTop sz="94660"/>
  </p:normalViewPr>
  <p:slideViewPr>
    <p:cSldViewPr>
      <p:cViewPr varScale="1">
        <p:scale>
          <a:sx n="86" d="100"/>
          <a:sy n="86" d="100"/>
        </p:scale>
        <p:origin x="111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1A618-1FB9-4794-8FF6-C84590D245DE}" type="datetimeFigureOut">
              <a:rPr lang="uk-UA" smtClean="0"/>
              <a:pPr/>
              <a:t>05.04.2019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3C6A4-B450-471B-8DBB-8EED43010D0A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3C6A4-B450-471B-8DBB-8EED43010D0A}" type="slidenum">
              <a:rPr lang="uk-UA" smtClean="0"/>
              <a:pPr/>
              <a:t>1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3C6A4-B450-471B-8DBB-8EED43010D0A}" type="slidenum">
              <a:rPr lang="uk-UA" smtClean="0"/>
              <a:pPr/>
              <a:t>23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F032-4A5F-4519-B902-179E1C412DD8}" type="datetimeFigureOut">
              <a:rPr lang="uk-UA" smtClean="0"/>
              <a:pPr/>
              <a:t>05.04.2019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B1B4-B69F-45D7-BD7C-158D06511F5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ransition spd="slow" advTm="5000">
    <p:strips dir="ru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F032-4A5F-4519-B902-179E1C412DD8}" type="datetimeFigureOut">
              <a:rPr lang="uk-UA" smtClean="0"/>
              <a:pPr/>
              <a:t>05.04.2019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B1B4-B69F-45D7-BD7C-158D06511F5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ransition spd="slow" advTm="5000">
    <p:strips dir="ru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F032-4A5F-4519-B902-179E1C412DD8}" type="datetimeFigureOut">
              <a:rPr lang="uk-UA" smtClean="0"/>
              <a:pPr/>
              <a:t>05.04.2019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B1B4-B69F-45D7-BD7C-158D06511F5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ransition spd="slow" advTm="5000">
    <p:strips dir="ru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F032-4A5F-4519-B902-179E1C412DD8}" type="datetimeFigureOut">
              <a:rPr lang="uk-UA" smtClean="0"/>
              <a:pPr/>
              <a:t>05.04.2019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B1B4-B69F-45D7-BD7C-158D06511F5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ransition spd="slow" advTm="5000">
    <p:strips dir="ru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F032-4A5F-4519-B902-179E1C412DD8}" type="datetimeFigureOut">
              <a:rPr lang="uk-UA" smtClean="0"/>
              <a:pPr/>
              <a:t>05.04.2019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B1B4-B69F-45D7-BD7C-158D06511F5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ransition spd="slow" advTm="5000">
    <p:strips dir="ru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F032-4A5F-4519-B902-179E1C412DD8}" type="datetimeFigureOut">
              <a:rPr lang="uk-UA" smtClean="0"/>
              <a:pPr/>
              <a:t>05.04.2019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B1B4-B69F-45D7-BD7C-158D06511F5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ransition spd="slow" advTm="5000">
    <p:strips dir="ru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F032-4A5F-4519-B902-179E1C412DD8}" type="datetimeFigureOut">
              <a:rPr lang="uk-UA" smtClean="0"/>
              <a:pPr/>
              <a:t>05.04.2019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B1B4-B69F-45D7-BD7C-158D06511F5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ransition spd="slow" advTm="5000">
    <p:strips dir="ru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F032-4A5F-4519-B902-179E1C412DD8}" type="datetimeFigureOut">
              <a:rPr lang="uk-UA" smtClean="0"/>
              <a:pPr/>
              <a:t>05.04.2019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B1B4-B69F-45D7-BD7C-158D06511F5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ransition spd="slow" advTm="5000">
    <p:strips dir="ru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F032-4A5F-4519-B902-179E1C412DD8}" type="datetimeFigureOut">
              <a:rPr lang="uk-UA" smtClean="0"/>
              <a:pPr/>
              <a:t>05.04.2019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B1B4-B69F-45D7-BD7C-158D06511F5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ransition spd="slow" advTm="5000">
    <p:strips dir="ru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F032-4A5F-4519-B902-179E1C412DD8}" type="datetimeFigureOut">
              <a:rPr lang="uk-UA" smtClean="0"/>
              <a:pPr/>
              <a:t>05.04.2019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B1B4-B69F-45D7-BD7C-158D06511F5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ransition spd="slow" advTm="5000">
    <p:strips dir="ru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F032-4A5F-4519-B902-179E1C412DD8}" type="datetimeFigureOut">
              <a:rPr lang="uk-UA" smtClean="0"/>
              <a:pPr/>
              <a:t>05.04.2019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B1B4-B69F-45D7-BD7C-158D06511F5E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  <p:transition spd="slow" advTm="5000">
    <p:strips dir="ru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3F032-4A5F-4519-B902-179E1C412DD8}" type="datetimeFigureOut">
              <a:rPr lang="uk-UA" smtClean="0"/>
              <a:pPr/>
              <a:t>05.04.2019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8B1B4-B69F-45D7-BD7C-158D06511F5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5000">
    <p:strips dir="ru"/>
    <p:sndAc>
      <p:stSnd>
        <p:snd r:embed="rId13" name="chimes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bezref.in.ua/ukrayinseki-zemli-yak-obyekt-torgiv.html" TargetMode="External"/><Relationship Id="rId4" Type="http://schemas.openxmlformats.org/officeDocument/2006/relationships/image" Target="../media/image37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gif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gif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gif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...ÑÑÐºÑÐ¿Ð½ÑÑÑÑ Ð¾ÑÐ¾ÑÐ¼Ð»ÐµÐ½Ð¸Ñ Ñ Ð²ÐµÑÑÑÐ°ÑÑÐ¸Ñ Ð² HTML ÑÑÐ¾ÑÑÐ½Ð¾Ðº, Ð³ÑÐ°ÑÑÑÐ½Ð¸Ñ Ñ ÑÐ»ÑÐ¶Ð±Ð¾Ð²Ð¸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pic>
        <p:nvPicPr>
          <p:cNvPr id="6147" name="Picture 3" descr="C:\Users\UserUL\Desktop\moi_danny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07" y="7937"/>
            <a:ext cx="9144000" cy="6021288"/>
          </a:xfrm>
          <a:prstGeom prst="rect">
            <a:avLst/>
          </a:prstGeom>
          <a:noFill/>
        </p:spPr>
      </p:pic>
      <p:pic>
        <p:nvPicPr>
          <p:cNvPr id="4" name="Picture 2" descr="F:\фото Карпенко т.в\SAM_0791.JPG"/>
          <p:cNvPicPr>
            <a:picLocks noChangeAspect="1" noChangeArrowheads="1"/>
          </p:cNvPicPr>
          <p:nvPr/>
        </p:nvPicPr>
        <p:blipFill>
          <a:blip r:embed="rId5" cstate="print"/>
          <a:srcRect l="30970" t="23736" r="35478" b="44149"/>
          <a:stretch>
            <a:fillRect/>
          </a:stretch>
        </p:blipFill>
        <p:spPr bwMode="auto">
          <a:xfrm>
            <a:off x="6732240" y="692696"/>
            <a:ext cx="1944216" cy="28083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55576" y="1484784"/>
            <a:ext cx="457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i="1" spc="1" dirty="0" smtClean="0">
                <a:solidFill>
                  <a:srgbClr val="FF0000"/>
                </a:solidFill>
                <a:latin typeface="FangSong" pitchFamily="49" charset="-122"/>
                <a:ea typeface="FangSong" pitchFamily="49" charset="-122"/>
                <a:cs typeface="Aharoni" panose="02010803020104030203" pitchFamily="2" charset="-79"/>
              </a:rPr>
              <a:t>Карпенко </a:t>
            </a:r>
            <a:endParaRPr lang="uk-UA" sz="3600" b="1" i="1" spc="1" dirty="0" smtClean="0">
              <a:solidFill>
                <a:srgbClr val="FF0000"/>
              </a:solidFill>
              <a:latin typeface="FangSong" pitchFamily="49" charset="-122"/>
              <a:ea typeface="FangSong" pitchFamily="49" charset="-122"/>
              <a:cs typeface="Aharoni" panose="02010803020104030203" pitchFamily="2" charset="-79"/>
            </a:endParaRPr>
          </a:p>
          <a:p>
            <a:pPr algn="ctr"/>
            <a:r>
              <a:rPr lang="uk-UA" sz="3600" b="1" i="1" spc="1" dirty="0" smtClean="0">
                <a:solidFill>
                  <a:srgbClr val="FF0000"/>
                </a:solidFill>
                <a:latin typeface="FangSong" pitchFamily="49" charset="-122"/>
                <a:ea typeface="FangSong" pitchFamily="49" charset="-122"/>
                <a:cs typeface="Aharoni" panose="02010803020104030203" pitchFamily="2" charset="-79"/>
              </a:rPr>
              <a:t>Тамари</a:t>
            </a:r>
            <a:endParaRPr lang="uk-UA" sz="3600" b="1" i="1" spc="1" dirty="0" smtClean="0">
              <a:solidFill>
                <a:srgbClr val="FF0000"/>
              </a:solidFill>
              <a:latin typeface="FangSong" pitchFamily="49" charset="-122"/>
              <a:ea typeface="FangSong" pitchFamily="49" charset="-122"/>
              <a:cs typeface="Aharoni" panose="02010803020104030203" pitchFamily="2" charset="-79"/>
            </a:endParaRPr>
          </a:p>
          <a:p>
            <a:pPr algn="ctr"/>
            <a:r>
              <a:rPr lang="uk-UA" sz="3600" b="1" i="1" spc="1" dirty="0" smtClean="0">
                <a:solidFill>
                  <a:srgbClr val="FF0000"/>
                </a:solidFill>
                <a:latin typeface="FangSong" pitchFamily="49" charset="-122"/>
                <a:ea typeface="FangSong" pitchFamily="49" charset="-122"/>
                <a:cs typeface="Aharoni" panose="02010803020104030203" pitchFamily="2" charset="-79"/>
              </a:rPr>
              <a:t>Вікторівни</a:t>
            </a:r>
            <a:r>
              <a:rPr lang="en-US" sz="3600" b="1" i="1" spc="1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</a:t>
            </a:r>
            <a:endParaRPr lang="en-US" sz="3600" b="1" i="1" spc="1" dirty="0">
              <a:solidFill>
                <a:srgbClr val="FF0000"/>
              </a:solidFill>
              <a:latin typeface="Aharoni" panose="02010803020104030203" pitchFamily="2" charset="-79"/>
              <a:ea typeface="Impact"/>
              <a:cs typeface="Aharoni" panose="02010803020104030203" pitchFamily="2" charset="-79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-76944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b="1" dirty="0">
              <a:solidFill>
                <a:srgbClr val="6633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Комунальний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заклад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Куп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’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янський спеціальний навчально-виховний комплекс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Харківської обласної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ради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b="1" dirty="0" smtClean="0">
                <a:solidFill>
                  <a:srgbClr val="6633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Презентація досвіду вихователя 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3000">
    <p:strips dir="ru"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UL\Desktop\30458_html_m3f5f58a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564904"/>
            <a:ext cx="6400800" cy="3672408"/>
          </a:xfrm>
        </p:spPr>
        <p:txBody>
          <a:bodyPr>
            <a:noAutofit/>
          </a:bodyPr>
          <a:lstStyle/>
          <a:p>
            <a:r>
              <a:rPr lang="uk-UA" sz="3600" b="1" dirty="0" err="1" smtClean="0">
                <a:solidFill>
                  <a:srgbClr val="FF0000"/>
                </a:solidFill>
              </a:rPr>
              <a:t>“Формування</a:t>
            </a:r>
            <a:r>
              <a:rPr lang="uk-UA" sz="3600" b="1" dirty="0" smtClean="0">
                <a:solidFill>
                  <a:srgbClr val="FF0000"/>
                </a:solidFill>
              </a:rPr>
              <a:t> національної свідомості та патріотизму школярів засобами народознавства, загальнолюдських цінностей та козацької педагогіки  в контексті </a:t>
            </a:r>
            <a:r>
              <a:rPr lang="uk-UA" sz="3600" b="1" dirty="0" err="1" smtClean="0">
                <a:solidFill>
                  <a:srgbClr val="FF0000"/>
                </a:solidFill>
              </a:rPr>
              <a:t>компетентістного</a:t>
            </a:r>
            <a:r>
              <a:rPr lang="uk-UA" sz="3600" b="1" dirty="0" smtClean="0">
                <a:solidFill>
                  <a:srgbClr val="FF0000"/>
                </a:solidFill>
              </a:rPr>
              <a:t> підходу  </a:t>
            </a:r>
          </a:p>
          <a:p>
            <a:r>
              <a:rPr lang="uk-UA" sz="3600" b="1" dirty="0" smtClean="0">
                <a:solidFill>
                  <a:srgbClr val="FF0000"/>
                </a:solidFill>
              </a:rPr>
              <a:t>до </a:t>
            </a:r>
            <a:r>
              <a:rPr lang="uk-UA" sz="3600" b="1" dirty="0" err="1" smtClean="0">
                <a:solidFill>
                  <a:srgbClr val="FF0000"/>
                </a:solidFill>
              </a:rPr>
              <a:t>учнів”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1026" name="AutoShape 2" descr="https://avatars.mds.yandex.net/get-pdb/752643/2ea77f74-ead6-4089-8583-49db43f4ad4e/s1200?webp=fal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1241872" y="332656"/>
            <a:ext cx="68852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Тема, над якою працюю:</a:t>
            </a:r>
            <a:endParaRPr lang="uk-UA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764704"/>
            <a:ext cx="4572000" cy="609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t="6635"/>
          <a:stretch>
            <a:fillRect/>
          </a:stretch>
        </p:blipFill>
        <p:spPr bwMode="auto">
          <a:xfrm>
            <a:off x="0" y="764703"/>
            <a:ext cx="4571999" cy="609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627784" y="0"/>
            <a:ext cx="36375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uk-UA" sz="5400" b="1" i="0" u="none" strike="noStrike" cap="none" spc="0" normalizeH="0" baseline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ПУБЛІКАЦІЇ</a:t>
            </a:r>
            <a:endParaRPr lang="uk-UA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5528" y="0"/>
            <a:ext cx="4248472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051" name="Group 3"/>
          <p:cNvGrpSpPr>
            <a:grpSpLocks/>
          </p:cNvGrpSpPr>
          <p:nvPr/>
        </p:nvGrpSpPr>
        <p:grpSpPr bwMode="auto">
          <a:xfrm>
            <a:off x="0" y="0"/>
            <a:ext cx="4942830" cy="6858000"/>
            <a:chOff x="19" y="10"/>
            <a:chExt cx="11381" cy="14990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" y="10"/>
              <a:ext cx="11381" cy="14990"/>
            </a:xfrm>
            <a:prstGeom prst="rect">
              <a:avLst/>
            </a:prstGeom>
            <a:noFill/>
          </p:spPr>
        </p:pic>
        <p:sp>
          <p:nvSpPr>
            <p:cNvPr id="2053" name="Text Box 5"/>
            <p:cNvSpPr txBox="1">
              <a:spLocks noChangeArrowheads="1"/>
            </p:cNvSpPr>
            <p:nvPr/>
          </p:nvSpPr>
          <p:spPr bwMode="auto">
            <a:xfrm>
              <a:off x="504" y="2160"/>
              <a:ext cx="1651" cy="91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mbria" pitchFamily="18" charset="0"/>
                  <a:cs typeface="Arial" pitchFamily="34" charset="0"/>
                </a:rPr>
                <a:t>ВИДАВНИЧА ГРУПА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4" name="Text Box 6"/>
            <p:cNvSpPr txBox="1">
              <a:spLocks noChangeArrowheads="1"/>
            </p:cNvSpPr>
            <p:nvPr/>
          </p:nvSpPr>
          <p:spPr bwMode="auto">
            <a:xfrm>
              <a:off x="230" y="2372"/>
              <a:ext cx="3020" cy="264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9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Impact" pitchFamily="34" charset="0"/>
                  <a:cs typeface="Arial" pitchFamily="34" charset="0"/>
                </a:rPr>
                <a:t>ОСНОВА ПРОФЕСІЙНОГО ЗРОСТАННЯ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29" y="3509"/>
              <a:ext cx="398" cy="115"/>
            </a:xfrm>
            <a:prstGeom prst="rect">
              <a:avLst/>
            </a:prstGeom>
            <a:noFill/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5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Arial" pitchFamily="34" charset="0"/>
                </a:rPr>
                <a:t>■</a:t>
              </a:r>
              <a:r>
                <a:rPr kumimoji="0" lang="uk-UA" sz="5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 pitchFamily="18" charset="0"/>
                  <a:cs typeface="Arial" pitchFamily="34" charset="0"/>
                </a:rPr>
                <a:t> * *</a:t>
              </a:r>
              <a:endParaRPr kumimoji="0" 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r="900" b="283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pedsovet.su/_ld/294/162656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267744" y="199673"/>
            <a:ext cx="630019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Власні методичні розробки,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авторські проекти</a:t>
            </a:r>
            <a:endParaRPr kumimoji="0" lang="uk-UA" sz="32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 descr="DSCF5751"/>
          <p:cNvPicPr>
            <a:picLocks noChangeAspect="1" noChangeArrowheads="1"/>
          </p:cNvPicPr>
          <p:nvPr/>
        </p:nvPicPr>
        <p:blipFill>
          <a:blip r:embed="rId4" cstate="print"/>
          <a:srcRect l="33003" t="22644" r="35074" b="19044"/>
          <a:stretch>
            <a:fillRect/>
          </a:stretch>
        </p:blipFill>
        <p:spPr bwMode="auto">
          <a:xfrm rot="21116482">
            <a:off x="539552" y="4005064"/>
            <a:ext cx="1657350" cy="2315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DSCF5752"/>
          <p:cNvPicPr>
            <a:picLocks noChangeAspect="1" noChangeArrowheads="1"/>
          </p:cNvPicPr>
          <p:nvPr/>
        </p:nvPicPr>
        <p:blipFill>
          <a:blip r:embed="rId5" cstate="print"/>
          <a:srcRect l="34335" t="19220" r="31161" b="21848"/>
          <a:stretch>
            <a:fillRect/>
          </a:stretch>
        </p:blipFill>
        <p:spPr bwMode="auto">
          <a:xfrm rot="1069598">
            <a:off x="6228184" y="1196752"/>
            <a:ext cx="1570038" cy="229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 descr="DSCF5750"/>
          <p:cNvPicPr>
            <a:picLocks noChangeAspect="1" noChangeArrowheads="1"/>
          </p:cNvPicPr>
          <p:nvPr/>
        </p:nvPicPr>
        <p:blipFill>
          <a:blip r:embed="rId6" cstate="print"/>
          <a:srcRect l="31789" t="20758" r="32130" b="12772"/>
          <a:stretch>
            <a:fillRect/>
          </a:stretch>
        </p:blipFill>
        <p:spPr bwMode="auto">
          <a:xfrm rot="20743745">
            <a:off x="827584" y="404664"/>
            <a:ext cx="180020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 descr="DSCF5749"/>
          <p:cNvPicPr>
            <a:picLocks noChangeAspect="1" noChangeArrowheads="1"/>
          </p:cNvPicPr>
          <p:nvPr/>
        </p:nvPicPr>
        <p:blipFill>
          <a:blip r:embed="rId7" cstate="print"/>
          <a:srcRect l="26889" t="8339" r="31630" b="16655"/>
          <a:stretch>
            <a:fillRect/>
          </a:stretch>
        </p:blipFill>
        <p:spPr bwMode="auto">
          <a:xfrm>
            <a:off x="4067944" y="4077072"/>
            <a:ext cx="1495425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 descr="DSCF5748"/>
          <p:cNvPicPr>
            <a:picLocks noChangeAspect="1" noChangeArrowheads="1"/>
          </p:cNvPicPr>
          <p:nvPr/>
        </p:nvPicPr>
        <p:blipFill>
          <a:blip r:embed="rId8" cstate="print"/>
          <a:srcRect l="7401" t="9993" r="7199" b="22853"/>
          <a:stretch>
            <a:fillRect/>
          </a:stretch>
        </p:blipFill>
        <p:spPr bwMode="auto">
          <a:xfrm>
            <a:off x="3131840" y="1556792"/>
            <a:ext cx="2952328" cy="231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7oom.ru/powerpoint/fon-dlya-prezentacii-po-literature-5.jpg?ver=3.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79712" y="332656"/>
            <a:ext cx="52148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ОНЛАЙН-КУРСИ</a:t>
            </a:r>
            <a:endParaRPr lang="uk-UA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484784"/>
            <a:ext cx="40703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</a:rPr>
              <a:t>«</a:t>
            </a:r>
            <a:r>
              <a:rPr lang="uk-UA" sz="2800" b="1" dirty="0" err="1" smtClean="0">
                <a:solidFill>
                  <a:srgbClr val="FF0000"/>
                </a:solidFill>
              </a:rPr>
              <a:t>Домедична</a:t>
            </a:r>
            <a:r>
              <a:rPr lang="uk-UA" sz="2800" b="1" dirty="0" smtClean="0">
                <a:solidFill>
                  <a:srgbClr val="FF0000"/>
                </a:solidFill>
              </a:rPr>
              <a:t> допомога»  3 </a:t>
            </a:r>
            <a:r>
              <a:rPr lang="uk-UA" sz="2800" b="1" dirty="0" err="1" smtClean="0">
                <a:solidFill>
                  <a:srgbClr val="FF0000"/>
                </a:solidFill>
              </a:rPr>
              <a:t>год</a:t>
            </a:r>
            <a:endParaRPr lang="uk-UA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988840"/>
            <a:ext cx="8604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B050"/>
                </a:solidFill>
              </a:rPr>
              <a:t>«</a:t>
            </a:r>
            <a:r>
              <a:rPr lang="ru-RU" sz="2800" b="1" dirty="0" smtClean="0">
                <a:solidFill>
                  <a:srgbClr val="00B050"/>
                </a:solidFill>
              </a:rPr>
              <a:t>Робота </a:t>
            </a:r>
            <a:r>
              <a:rPr lang="ru-RU" sz="2800" b="1" dirty="0" err="1" smtClean="0">
                <a:solidFill>
                  <a:srgbClr val="00B050"/>
                </a:solidFill>
              </a:rPr>
              <a:t>вчителів</a:t>
            </a:r>
            <a:r>
              <a:rPr lang="ru-RU" sz="2800" b="1" dirty="0" smtClean="0">
                <a:solidFill>
                  <a:srgbClr val="00B050"/>
                </a:solidFill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</a:rPr>
              <a:t>початкових</a:t>
            </a:r>
            <a:r>
              <a:rPr lang="ru-RU" sz="2800" b="1" dirty="0" smtClean="0">
                <a:solidFill>
                  <a:srgbClr val="00B050"/>
                </a:solidFill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</a:rPr>
              <a:t>класів</a:t>
            </a:r>
            <a:r>
              <a:rPr lang="ru-RU" sz="2800" b="1" dirty="0" smtClean="0">
                <a:solidFill>
                  <a:srgbClr val="00B050"/>
                </a:solidFill>
              </a:rPr>
              <a:t> з </a:t>
            </a:r>
            <a:r>
              <a:rPr lang="ru-RU" sz="2800" b="1" dirty="0" err="1" smtClean="0">
                <a:solidFill>
                  <a:srgbClr val="00B050"/>
                </a:solidFill>
              </a:rPr>
              <a:t>дітьми</a:t>
            </a:r>
            <a:r>
              <a:rPr lang="ru-RU" sz="2800" b="1" dirty="0" smtClean="0">
                <a:solidFill>
                  <a:srgbClr val="00B050"/>
                </a:solidFill>
              </a:rPr>
              <a:t> з </a:t>
            </a:r>
            <a:r>
              <a:rPr lang="ru-RU" sz="2800" b="1" dirty="0" err="1" smtClean="0">
                <a:solidFill>
                  <a:srgbClr val="00B050"/>
                </a:solidFill>
              </a:rPr>
              <a:t>особливими</a:t>
            </a:r>
            <a:r>
              <a:rPr lang="ru-RU" sz="2800" b="1" dirty="0" smtClean="0">
                <a:solidFill>
                  <a:srgbClr val="00B050"/>
                </a:solidFill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</a:rPr>
              <a:t>освітніми</a:t>
            </a:r>
            <a:r>
              <a:rPr lang="ru-RU" sz="2800" b="1" dirty="0" smtClean="0">
                <a:solidFill>
                  <a:srgbClr val="00B050"/>
                </a:solidFill>
              </a:rPr>
              <a:t> потребами» </a:t>
            </a:r>
            <a:r>
              <a:rPr lang="ru-RU" sz="2800" b="1" dirty="0" smtClean="0">
                <a:solidFill>
                  <a:srgbClr val="00B050"/>
                </a:solidFill>
              </a:rPr>
              <a:t>- </a:t>
            </a:r>
            <a:r>
              <a:rPr lang="ru-RU" sz="2800" b="1" dirty="0" smtClean="0">
                <a:solidFill>
                  <a:srgbClr val="00B050"/>
                </a:solidFill>
              </a:rPr>
              <a:t>30 год</a:t>
            </a:r>
            <a:endParaRPr lang="uk-UA" sz="2800" b="1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3140968"/>
            <a:ext cx="75039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«Онлайн-курс для </a:t>
            </a:r>
            <a:r>
              <a:rPr lang="ru-RU" sz="2800" b="1" dirty="0" err="1" smtClean="0">
                <a:solidFill>
                  <a:srgbClr val="0070C0"/>
                </a:solidFill>
              </a:rPr>
              <a:t>вчителів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початкової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школи</a:t>
            </a:r>
            <a:r>
              <a:rPr lang="ru-RU" sz="2800" b="1" dirty="0" smtClean="0">
                <a:solidFill>
                  <a:srgbClr val="0070C0"/>
                </a:solidFill>
              </a:rPr>
              <a:t>» </a:t>
            </a:r>
            <a:r>
              <a:rPr lang="ru-RU" sz="2800" b="1" dirty="0" smtClean="0">
                <a:solidFill>
                  <a:srgbClr val="0070C0"/>
                </a:solidFill>
              </a:rPr>
              <a:t>- 60 </a:t>
            </a:r>
            <a:r>
              <a:rPr lang="ru-RU" sz="2800" b="1" dirty="0" smtClean="0">
                <a:solidFill>
                  <a:srgbClr val="0070C0"/>
                </a:solidFill>
              </a:rPr>
              <a:t>год</a:t>
            </a:r>
            <a:endParaRPr lang="uk-UA" sz="2800" b="1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3933056"/>
            <a:ext cx="6731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rgbClr val="00B0F0"/>
                </a:solidFill>
              </a:rPr>
              <a:t>«Недискримінаційний підхід у навчанні</a:t>
            </a:r>
            <a:r>
              <a:rPr lang="uk-UA" sz="2800" b="1" dirty="0" smtClean="0">
                <a:solidFill>
                  <a:srgbClr val="00B0F0"/>
                </a:solidFill>
              </a:rPr>
              <a:t>» -  </a:t>
            </a:r>
            <a:r>
              <a:rPr lang="uk-UA" sz="2800" b="1" dirty="0" smtClean="0">
                <a:solidFill>
                  <a:srgbClr val="00B0F0"/>
                </a:solidFill>
              </a:rPr>
              <a:t>32 год</a:t>
            </a:r>
            <a:endParaRPr lang="uk-UA" sz="2800" b="1" dirty="0">
              <a:solidFill>
                <a:srgbClr val="00B0F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4725144"/>
            <a:ext cx="66752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33CC"/>
                </a:solidFill>
              </a:rPr>
              <a:t>«</a:t>
            </a:r>
            <a:r>
              <a:rPr lang="ru-RU" sz="2800" b="1" dirty="0" err="1" smtClean="0">
                <a:solidFill>
                  <a:srgbClr val="FF33CC"/>
                </a:solidFill>
              </a:rPr>
              <a:t>Українська</a:t>
            </a:r>
            <a:r>
              <a:rPr lang="ru-RU" sz="2800" b="1" dirty="0" smtClean="0">
                <a:solidFill>
                  <a:srgbClr val="FF33CC"/>
                </a:solidFill>
              </a:rPr>
              <a:t> </a:t>
            </a:r>
            <a:r>
              <a:rPr lang="ru-RU" sz="2800" b="1" dirty="0" err="1" smtClean="0">
                <a:solidFill>
                  <a:srgbClr val="FF33CC"/>
                </a:solidFill>
              </a:rPr>
              <a:t>мова</a:t>
            </a:r>
            <a:r>
              <a:rPr lang="ru-RU" sz="2800" b="1" dirty="0" smtClean="0">
                <a:solidFill>
                  <a:srgbClr val="FF33CC"/>
                </a:solidFill>
              </a:rPr>
              <a:t>. </a:t>
            </a:r>
            <a:r>
              <a:rPr lang="ru-RU" sz="2800" b="1" dirty="0" err="1" smtClean="0">
                <a:solidFill>
                  <a:srgbClr val="FF33CC"/>
                </a:solidFill>
              </a:rPr>
              <a:t>Від</a:t>
            </a:r>
            <a:r>
              <a:rPr lang="ru-RU" sz="2800" b="1" dirty="0" smtClean="0">
                <a:solidFill>
                  <a:srgbClr val="FF33CC"/>
                </a:solidFill>
              </a:rPr>
              <a:t> фонетики до </a:t>
            </a:r>
            <a:r>
              <a:rPr lang="ru-RU" sz="2800" b="1" dirty="0" err="1" smtClean="0">
                <a:solidFill>
                  <a:srgbClr val="FF33CC"/>
                </a:solidFill>
              </a:rPr>
              <a:t>морфології</a:t>
            </a:r>
            <a:r>
              <a:rPr lang="ru-RU" sz="2800" b="1" dirty="0" smtClean="0">
                <a:solidFill>
                  <a:srgbClr val="FF33CC"/>
                </a:solidFill>
              </a:rPr>
              <a:t>»</a:t>
            </a:r>
            <a:endParaRPr lang="uk-UA" sz="2800" b="1" dirty="0">
              <a:solidFill>
                <a:srgbClr val="FF33CC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99792" y="5733256"/>
            <a:ext cx="59170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chemeClr val="accent2">
                    <a:lumMod val="75000"/>
                  </a:schemeClr>
                </a:solidFill>
              </a:rPr>
              <a:t>“Критичне мислення для освітян” </a:t>
            </a:r>
            <a:r>
              <a:rPr lang="uk-UA" sz="2800" b="1" dirty="0" smtClean="0">
                <a:solidFill>
                  <a:schemeClr val="accent2">
                    <a:lumMod val="75000"/>
                  </a:schemeClr>
                </a:solidFill>
              </a:rPr>
              <a:t>- 30 </a:t>
            </a:r>
            <a:r>
              <a:rPr lang="uk-UA" sz="2800" b="1" dirty="0" smtClean="0">
                <a:solidFill>
                  <a:schemeClr val="accent2">
                    <a:lumMod val="75000"/>
                  </a:schemeClr>
                </a:solidFill>
              </a:rPr>
              <a:t>год</a:t>
            </a:r>
            <a:endParaRPr lang="uk-UA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UserUL\Desktop\orig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03848" y="5445224"/>
            <a:ext cx="30540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uk-UA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Мир це…</a:t>
            </a:r>
            <a:endParaRPr lang="uk-U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476672"/>
            <a:ext cx="490076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Акція </a:t>
            </a:r>
            <a:endParaRPr kumimoji="0" lang="uk-UA" sz="5400" b="1" i="0" u="none" strike="noStrike" cap="all" spc="0" normalizeH="0" baseline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54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“ГОЛУБ МИРУ!”</a:t>
            </a:r>
            <a:endParaRPr lang="uk-U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UserUL\Desktop\3WLl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64" name="Picture 4" descr="https://i.gifer.com/origin/c1/c1e78f4357b94f4e2b4ec857c499ab1d_w20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1700808"/>
            <a:ext cx="1905000" cy="14097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197346"/>
            <a:ext cx="4572000" cy="64633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Ми, </a:t>
            </a:r>
            <a:r>
              <a:rPr lang="uk-UA" b="1" u="sng" dirty="0" smtClean="0">
                <a:solidFill>
                  <a:srgbClr val="002060"/>
                </a:solidFill>
                <a:hlinkClick r:id="rId5"/>
              </a:rPr>
              <a:t>українські школярі</a:t>
            </a:r>
            <a:r>
              <a:rPr lang="uk-UA" b="1" dirty="0" smtClean="0">
                <a:solidFill>
                  <a:srgbClr val="002060"/>
                </a:solidFill>
              </a:rPr>
              <a:t>, </a:t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/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>звертаємось до всіх народів світу </a:t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/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>від щедрої, квітучої землі. </a:t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/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>Скажімо разом: </a:t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/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>Ні – війні, </a:t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/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>так – </a:t>
            </a:r>
            <a:r>
              <a:rPr lang="uk-UA" b="1" dirty="0" smtClean="0">
                <a:solidFill>
                  <a:srgbClr val="FF0000"/>
                </a:solidFill>
              </a:rPr>
              <a:t>МИРУ й </a:t>
            </a:r>
            <a:r>
              <a:rPr lang="uk-UA" b="1" dirty="0" smtClean="0">
                <a:solidFill>
                  <a:srgbClr val="002060"/>
                </a:solidFill>
              </a:rPr>
              <a:t>сонцю в небі голубому! </a:t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/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FF0000"/>
                </a:solidFill>
              </a:rPr>
              <a:t>МИР – </a:t>
            </a:r>
            <a:r>
              <a:rPr lang="uk-UA" b="1" dirty="0" smtClean="0">
                <a:solidFill>
                  <a:srgbClr val="002060"/>
                </a:solidFill>
              </a:rPr>
              <a:t>це злагода, це – воля, </a:t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/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>і рідна мова й пісня мами колискова! </a:t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/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>Наші серця закликають до </a:t>
            </a:r>
            <a:r>
              <a:rPr lang="uk-UA" b="1" dirty="0" smtClean="0">
                <a:solidFill>
                  <a:srgbClr val="FF0000"/>
                </a:solidFill>
              </a:rPr>
              <a:t>МИРУ!</a:t>
            </a:r>
            <a:r>
              <a:rPr lang="uk-UA" b="1" dirty="0" smtClean="0">
                <a:solidFill>
                  <a:srgbClr val="002060"/>
                </a:solidFill>
              </a:rPr>
              <a:t> </a:t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/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>Хай буде </a:t>
            </a:r>
            <a:r>
              <a:rPr lang="uk-UA" b="1" dirty="0" smtClean="0">
                <a:solidFill>
                  <a:srgbClr val="FF0000"/>
                </a:solidFill>
              </a:rPr>
              <a:t>МИР! </a:t>
            </a:r>
            <a:r>
              <a:rPr lang="uk-UA" b="1" dirty="0" smtClean="0">
                <a:solidFill>
                  <a:srgbClr val="002060"/>
                </a:solidFill>
              </a:rPr>
              <a:t/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/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>Хай буде людству </a:t>
            </a:r>
            <a:r>
              <a:rPr lang="uk-UA" b="1" dirty="0" smtClean="0">
                <a:solidFill>
                  <a:srgbClr val="FF0000"/>
                </a:solidFill>
              </a:rPr>
              <a:t>МИР </a:t>
            </a:r>
            <a:r>
              <a:rPr lang="uk-UA" b="1" dirty="0" smtClean="0">
                <a:solidFill>
                  <a:srgbClr val="002060"/>
                </a:solidFill>
              </a:rPr>
              <a:t>в усьому світі! </a:t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/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FF0000"/>
                </a:solidFill>
              </a:rPr>
              <a:t>Хай буде мир у нашій рідній Україні!</a:t>
            </a:r>
            <a:endParaRPr lang="uk-UA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UL\Desktop\krasivie-fony-dlya-prezentacii-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602" name="Picture 2" descr="F:\Фото День Соборності 2019\DSC_54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124744"/>
            <a:ext cx="7272808" cy="511256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331640" y="0"/>
            <a:ext cx="621619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uk-UA" sz="3200" b="1" i="0" u="none" strike="noStrike" cap="none" spc="0" normalizeH="0" baseline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Історико-літературна композиція </a:t>
            </a:r>
          </a:p>
          <a:p>
            <a:pPr algn="ctr"/>
            <a:r>
              <a:rPr kumimoji="0" lang="uk-UA" sz="3200" b="1" i="0" u="none" strike="noStrike" cap="none" spc="0" normalizeH="0" baseline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до Дня Соборності України</a:t>
            </a:r>
            <a:endParaRPr lang="uk-UA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UserUL\Desktop\30458_html_m3f5f58a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626" name="Picture 2" descr="F:\Фото День Соборності 2019\DSC_54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932040" cy="3933056"/>
          </a:xfrm>
          <a:prstGeom prst="rect">
            <a:avLst/>
          </a:prstGeom>
          <a:noFill/>
        </p:spPr>
      </p:pic>
      <p:pic>
        <p:nvPicPr>
          <p:cNvPr id="15362" name="Picture 2" descr="https://parostok.com.ua/wp-content/uploads/2019/01/DSC_54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2428874"/>
            <a:ext cx="5220072" cy="4429126"/>
          </a:xfrm>
          <a:prstGeom prst="rect">
            <a:avLst/>
          </a:prstGeom>
          <a:noFill/>
        </p:spPr>
      </p:pic>
      <p:pic>
        <p:nvPicPr>
          <p:cNvPr id="5" name="Picture 1" descr="C:\Users\UserUL\Desktop\5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890428">
            <a:off x="1057944" y="937511"/>
            <a:ext cx="6410300" cy="432048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www.prostomac.com/wp-content/uploads/2010/02/bod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2" descr="http://img-fotki.yandex.ru/get/6611/93887688.49/0_93753_4e91f59b_X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99592" y="260648"/>
            <a:ext cx="70871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4400" b="1" i="1" dirty="0" smtClean="0">
                <a:solidFill>
                  <a:srgbClr val="4F6228"/>
                </a:solidFill>
                <a:ea typeface="Calibri" pitchFamily="34" charset="0"/>
                <a:cs typeface="Narkisim" pitchFamily="34" charset="-79"/>
              </a:rPr>
              <a:t>МОЄ ПЕДАГОГІЧНЕ КРЕДО</a:t>
            </a:r>
            <a:endParaRPr lang="uk-UA" sz="4400" dirty="0" smtClean="0">
              <a:cs typeface="Narkisim" pitchFamily="34" charset="-79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2204864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"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Шляхетна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людина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допомагає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людям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побачити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те,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що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є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в них доброго,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і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не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вчить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людей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бачити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те,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що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є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в них поганого" ​​</a:t>
            </a:r>
            <a:endParaRPr lang="en-US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</a:rPr>
              <a:t>Конфуцій</a:t>
            </a:r>
            <a:endParaRPr lang="uk-UA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UL\Desktop\shablon-precentac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3554" name="Picture 2" descr="F:\Фото 6-Б\Фото День козацтва 2018\DSC_35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1844824"/>
            <a:ext cx="6048672" cy="450912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99592" y="620688"/>
            <a:ext cx="727359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uk-UA" sz="4000" b="1" i="0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День Українського козацтва</a:t>
            </a:r>
            <a:endParaRPr lang="uk-UA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UL\Desktop\shablon-precentac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F:\Фото 6-Б\Фото День козацтва 2018\DSC_35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2276872"/>
            <a:ext cx="5076056" cy="4581128"/>
          </a:xfrm>
          <a:prstGeom prst="rect">
            <a:avLst/>
          </a:prstGeom>
          <a:noFill/>
        </p:spPr>
      </p:pic>
      <p:pic>
        <p:nvPicPr>
          <p:cNvPr id="21506" name="Picture 2" descr="F:\Фото 6-Б\Фото День козацтва 2018\DSC_357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5004048" cy="4221087"/>
          </a:xfrm>
          <a:prstGeom prst="rect">
            <a:avLst/>
          </a:prstGeom>
          <a:noFill/>
        </p:spPr>
      </p:pic>
      <p:pic>
        <p:nvPicPr>
          <p:cNvPr id="5" name="Picture 1" descr="C:\Users\UserUL\Desktop\5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890428">
            <a:off x="1259632" y="1340768"/>
            <a:ext cx="6410300" cy="432048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UL\Desktop\shablon-precentac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F:\Фото 6-Б\Фото День козацтва 2018\DSC_36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2708920"/>
            <a:ext cx="4644008" cy="4149080"/>
          </a:xfrm>
          <a:prstGeom prst="rect">
            <a:avLst/>
          </a:prstGeom>
          <a:noFill/>
        </p:spPr>
      </p:pic>
      <p:pic>
        <p:nvPicPr>
          <p:cNvPr id="16386" name="Picture 2" descr="F:\Додаток 7 музей\DSC_05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"/>
            <a:ext cx="4860032" cy="4077072"/>
          </a:xfrm>
          <a:prstGeom prst="rect">
            <a:avLst/>
          </a:prstGeom>
          <a:noFill/>
        </p:spPr>
      </p:pic>
      <p:pic>
        <p:nvPicPr>
          <p:cNvPr id="17409" name="Picture 1" descr="C:\Users\UserUL\Desktop\5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890428">
            <a:off x="1259632" y="1340768"/>
            <a:ext cx="6410300" cy="432048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Додаток 7 музей\DSC_17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99792" y="188640"/>
            <a:ext cx="38679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uk-UA" sz="5400" b="1" i="0" u="none" strike="noStrike" cap="none" spc="0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НАШІ СВЯТА</a:t>
            </a:r>
            <a:endParaRPr lang="uk-U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 advTm="5000">
    <p:strips dir="ru"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:\Фото 6-Б\Слобожаночка\Фото Слобожаночка 2018\DSC_45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F:\Фото Останній дзвоник\DSC_76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:\Фото. Випускний 2017\DSC_77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Фото 6-Б\Фото. Екскурсія до музею\DSC_57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:\Додаток 7 музей\IMG_41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:\Карпенко Проект Шевченко\DSCF63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png.pngtree.com/back_origin_pic/05/09/22/1879303b52d31a262ea8b06b3bc2059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user\Desktop\DSCF0898.JPG"/>
          <p:cNvPicPr/>
          <p:nvPr/>
        </p:nvPicPr>
        <p:blipFill>
          <a:blip r:embed="rId4" cstate="print"/>
          <a:srcRect l="36738" t="16606" r="31597" b="56160"/>
          <a:stretch>
            <a:fillRect/>
          </a:stretch>
        </p:blipFill>
        <p:spPr bwMode="auto">
          <a:xfrm>
            <a:off x="3203848" y="2636912"/>
            <a:ext cx="2312071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059832" y="1340768"/>
            <a:ext cx="272702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400" b="1" i="1" u="none" strike="noStrike" cap="none" spc="0" normalizeH="0" baseline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БУДЕМО</a:t>
            </a:r>
            <a:endParaRPr kumimoji="0" lang="uk-UA" sz="4400" b="1" i="1" u="none" strike="noStrike" cap="none" spc="0" normalizeH="0" baseline="0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400" b="1" i="1" u="none" strike="noStrike" cap="none" spc="0" normalizeH="0" baseline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ЗНАЙОМІ!</a:t>
            </a:r>
            <a:endParaRPr lang="uk-UA" sz="4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30724" name="Picture 4" descr="http://www.playcast.ru/uploads/2018/02/21/2468153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051720" cy="2780928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4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s02.yapfiles.ru/files/1711602/fon_animaciya_2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http://www.playcast.ru/uploads/2014/12/24/1124757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908720"/>
            <a:ext cx="6048672" cy="532859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915816" y="2132856"/>
            <a:ext cx="28392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uk-UA" sz="5400" b="1" cap="all" spc="0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ДЯКУЮ!</a:t>
            </a:r>
            <a:endParaRPr lang="uk-UA" sz="5400" b="1" cap="all" spc="0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UL\Desktop\s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404664"/>
            <a:ext cx="8424936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“Заслужений</a:t>
            </a:r>
            <a:r>
              <a:rPr lang="uk-UA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працівник народної освіти </a:t>
            </a:r>
            <a:r>
              <a:rPr lang="uk-UA" sz="54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України”</a:t>
            </a:r>
            <a:r>
              <a:rPr lang="uk-UA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;</a:t>
            </a:r>
            <a:br>
              <a:rPr lang="uk-UA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</a:br>
            <a:r>
              <a:rPr lang="uk-UA" sz="54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“</a:t>
            </a:r>
            <a:r>
              <a:rPr lang="uk-UA" sz="54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Ветеран</a:t>
            </a:r>
            <a:r>
              <a:rPr lang="uk-UA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uk-UA" sz="54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праці”</a:t>
            </a:r>
            <a:r>
              <a:rPr lang="uk-UA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;</a:t>
            </a:r>
            <a:br>
              <a:rPr lang="uk-UA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</a:br>
            <a:r>
              <a:rPr lang="uk-UA" sz="54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“Відмінник</a:t>
            </a:r>
            <a:r>
              <a:rPr lang="uk-UA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народної освіти </a:t>
            </a:r>
            <a:r>
              <a:rPr lang="uk-UA" sz="54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України”</a:t>
            </a:r>
            <a:endParaRPr lang="uk-UA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4797152"/>
            <a:ext cx="8229600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+mn-lt"/>
              </a:rPr>
              <a:t>Карпенко Тамара Вікторівна</a:t>
            </a:r>
            <a:endParaRPr lang="uk-UA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50" name="AutoShape 2" descr="https://avatars.mds.yandex.net/get-pdb/877347/0ec62c92-a563-4971-92e9-0a36f7e1d99a/s1200?webp=fal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052" name="AutoShape 4" descr="https://avatars.mds.yandex.net/get-pdb/877347/0ec62c92-a563-4971-92e9-0a36f7e1d99a/s1200?webp=fal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3" descr="C:\Users\UserUL\Desktop\s1200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268760"/>
            <a:ext cx="6400800" cy="3168352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Закінчила Бєлгородський Державний педагогічний інститут ім. </a:t>
            </a:r>
            <a:r>
              <a:rPr lang="uk-UA" b="1" dirty="0" err="1" smtClean="0">
                <a:solidFill>
                  <a:srgbClr val="FF0000"/>
                </a:solidFill>
              </a:rPr>
              <a:t>Тельмана</a:t>
            </a:r>
            <a:r>
              <a:rPr lang="uk-UA" b="1" dirty="0" smtClean="0">
                <a:solidFill>
                  <a:srgbClr val="FF0000"/>
                </a:solidFill>
              </a:rPr>
              <a:t> у 1965 році,</a:t>
            </a:r>
          </a:p>
          <a:p>
            <a:r>
              <a:rPr lang="uk-UA" b="1" dirty="0" smtClean="0">
                <a:solidFill>
                  <a:srgbClr val="FF0000"/>
                </a:solidFill>
              </a:rPr>
              <a:t>за спеціальністю вчитель математики і фізики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332656"/>
            <a:ext cx="48429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ОСВІТА ВИЩА</a:t>
            </a:r>
            <a:endParaRPr lang="uk-U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0962" name="AutoShape 2" descr="https://avatars.mds.yandex.net/get-pdb/1016956/a068faf4-1705-459d-a902-5e43d55bf06e/s1200?webp=fals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" name="Рисунок 11" descr="C:\Users\HOME\Desktop\Фото Карпенко\DSCF5762.JPG"/>
          <p:cNvPicPr>
            <a:picLocks noChangeAspect="1" noChangeArrowheads="1"/>
          </p:cNvPicPr>
          <p:nvPr/>
        </p:nvPicPr>
        <p:blipFill>
          <a:blip r:embed="rId4" cstate="print"/>
          <a:srcRect l="6021" t="15459" r="10999" b="8212"/>
          <a:stretch>
            <a:fillRect/>
          </a:stretch>
        </p:blipFill>
        <p:spPr bwMode="auto">
          <a:xfrm>
            <a:off x="2483768" y="3933056"/>
            <a:ext cx="410445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b="6098"/>
          <a:stretch>
            <a:fillRect/>
          </a:stretch>
        </p:blipFill>
        <p:spPr bwMode="auto">
          <a:xfrm>
            <a:off x="0" y="620688"/>
            <a:ext cx="7596336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C:\Users\UserUL\Desktop\385577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915832" y="2629835"/>
            <a:ext cx="6857999" cy="159833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874846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kumimoji="0" lang="uk-UA" sz="3600" b="1" i="0" u="none" strike="noStrike" cap="non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КУРСИ ПІДВИЩЕННЯ КВАЛІФІКАЦІЇ</a:t>
            </a:r>
            <a:endParaRPr lang="uk-UA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9" descr="C:\Users\HOME\Desktop\Фото Карпенко\DSCF5767.JPG"/>
          <p:cNvPicPr>
            <a:picLocks noChangeAspect="1" noChangeArrowheads="1"/>
          </p:cNvPicPr>
          <p:nvPr/>
        </p:nvPicPr>
        <p:blipFill>
          <a:blip r:embed="rId3" cstate="print"/>
          <a:srcRect l="15297" t="19807" r="19458" b="10146"/>
          <a:stretch>
            <a:fillRect/>
          </a:stretch>
        </p:blipFill>
        <p:spPr bwMode="auto">
          <a:xfrm rot="20992586">
            <a:off x="217903" y="1359782"/>
            <a:ext cx="3742664" cy="2810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Рисунок 10" descr="C:\Users\HOME\Desktop\Фото Карпенко\DSCF5765.JPG"/>
          <p:cNvPicPr>
            <a:picLocks noChangeAspect="1" noChangeArrowheads="1"/>
          </p:cNvPicPr>
          <p:nvPr/>
        </p:nvPicPr>
        <p:blipFill>
          <a:blip r:embed="rId4" cstate="print"/>
          <a:srcRect l="16588" t="12077" r="11180" b="18074"/>
          <a:stretch>
            <a:fillRect/>
          </a:stretch>
        </p:blipFill>
        <p:spPr bwMode="auto">
          <a:xfrm rot="1163580">
            <a:off x="5377564" y="2262102"/>
            <a:ext cx="3411751" cy="271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Рисунок 6" descr="C:\Users\HOME\Desktop\Фото Карпенко\DSCF5761.JPG"/>
          <p:cNvPicPr>
            <a:picLocks noChangeAspect="1" noChangeArrowheads="1"/>
          </p:cNvPicPr>
          <p:nvPr/>
        </p:nvPicPr>
        <p:blipFill>
          <a:blip r:embed="rId5" cstate="print"/>
          <a:srcRect l="1852" t="21500" r="8862" b="11804"/>
          <a:stretch>
            <a:fillRect/>
          </a:stretch>
        </p:blipFill>
        <p:spPr bwMode="auto">
          <a:xfrm>
            <a:off x="2123728" y="4437112"/>
            <a:ext cx="3744416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 descr="DSCF5770"/>
          <p:cNvPicPr>
            <a:picLocks noChangeAspect="1" noChangeArrowheads="1"/>
          </p:cNvPicPr>
          <p:nvPr/>
        </p:nvPicPr>
        <p:blipFill>
          <a:blip r:embed="rId6" cstate="print"/>
          <a:srcRect l="42690" t="27245" r="23645" b="34541"/>
          <a:stretch>
            <a:fillRect/>
          </a:stretch>
        </p:blipFill>
        <p:spPr bwMode="auto">
          <a:xfrm>
            <a:off x="3923928" y="1412776"/>
            <a:ext cx="180657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267744" y="0"/>
            <a:ext cx="4941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j-lt"/>
              </a:rPr>
              <a:t>МОЇ НАГОРОДИ</a:t>
            </a:r>
            <a:endParaRPr lang="uk-UA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d2v9y0dukr6mq2.cloudfront.net/video/thumbnail/BZBMrpQIiq3lg4cl/gold-stars-background_r-tncfn8__F00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0475" y="260649"/>
            <a:ext cx="8686800" cy="3871262"/>
          </a:xfrm>
        </p:spPr>
        <p:txBody>
          <a:bodyPr/>
          <a:lstStyle/>
          <a:p>
            <a:pPr algn="ctr"/>
            <a:r>
              <a:rPr lang="uk-UA" i="1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МОЇ НАГОРОДИ</a:t>
            </a:r>
            <a:endParaRPr lang="ru-RU" i="1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3076" name="Рисунок 12" descr="C:\Users\HOME\Desktop\Фото Карпенко\DSCF5756.JPG"/>
          <p:cNvPicPr>
            <a:picLocks noChangeAspect="1" noChangeArrowheads="1"/>
          </p:cNvPicPr>
          <p:nvPr/>
        </p:nvPicPr>
        <p:blipFill>
          <a:blip r:embed="rId4" cstate="print"/>
          <a:srcRect l="2036" t="23431" r="4967" b="4549"/>
          <a:stretch>
            <a:fillRect/>
          </a:stretch>
        </p:blipFill>
        <p:spPr bwMode="auto">
          <a:xfrm>
            <a:off x="899592" y="1340768"/>
            <a:ext cx="748883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C:\Users\UserUL\Desktop\2594749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5756" t="3350" r="3587" b="4873"/>
          <a:stretch>
            <a:fillRect/>
          </a:stretch>
        </p:blipFill>
        <p:spPr bwMode="auto">
          <a:xfrm>
            <a:off x="2339752" y="332656"/>
            <a:ext cx="4536504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C:\Users\UserUL\Desktop\1496881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3238500" cy="6858000"/>
          </a:xfrm>
          <a:prstGeom prst="rect">
            <a:avLst/>
          </a:prstGeom>
          <a:noFill/>
        </p:spPr>
      </p:pic>
      <p:pic>
        <p:nvPicPr>
          <p:cNvPr id="4" name="Picture 3" descr="C:\Users\UserUL\Desktop\1496881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05500" y="0"/>
            <a:ext cx="32385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2">
      <a:majorFont>
        <a:latin typeface="Calibri"/>
        <a:ea typeface=""/>
        <a:cs typeface=""/>
      </a:majorFont>
      <a:minorFont>
        <a:latin typeface="Monotype Corsiv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217</Words>
  <Application>Microsoft Office PowerPoint</Application>
  <PresentationFormat>Экран (4:3)</PresentationFormat>
  <Paragraphs>49</Paragraphs>
  <Slides>30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42" baseType="lpstr">
      <vt:lpstr>FangSong</vt:lpstr>
      <vt:lpstr>Aharoni</vt:lpstr>
      <vt:lpstr>Arial</vt:lpstr>
      <vt:lpstr>Arial Black</vt:lpstr>
      <vt:lpstr>Calibri</vt:lpstr>
      <vt:lpstr>Cambria</vt:lpstr>
      <vt:lpstr>Georgia</vt:lpstr>
      <vt:lpstr>Impact</vt:lpstr>
      <vt:lpstr>Monotype Corsiva</vt:lpstr>
      <vt:lpstr>Narkisim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Карпенко Тамара Вікторівна</vt:lpstr>
      <vt:lpstr>Презентация PowerPoint</vt:lpstr>
      <vt:lpstr>Презентация PowerPoint</vt:lpstr>
      <vt:lpstr>Презентация PowerPoint</vt:lpstr>
      <vt:lpstr>МОЇ НАГОРОДИ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UserUL</dc:creator>
  <cp:lastModifiedBy>Пользователь</cp:lastModifiedBy>
  <cp:revision>48</cp:revision>
  <dcterms:created xsi:type="dcterms:W3CDTF">2019-03-17T11:02:10Z</dcterms:created>
  <dcterms:modified xsi:type="dcterms:W3CDTF">2019-04-05T08:02:22Z</dcterms:modified>
</cp:coreProperties>
</file>