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60" r:id="rId2"/>
    <p:sldId id="263" r:id="rId3"/>
    <p:sldId id="267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ssandra" panose="020B0604020202020204" charset="0"/>
      <p:regular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12B"/>
    <a:srgbClr val="008080"/>
    <a:srgbClr val="50C850"/>
    <a:srgbClr val="FFE89F"/>
    <a:srgbClr val="27704F"/>
    <a:srgbClr val="6CA62C"/>
    <a:srgbClr val="E4931C"/>
    <a:srgbClr val="D88306"/>
    <a:srgbClr val="FF66CC"/>
    <a:srgbClr val="EDA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200DD-F98A-47CD-92FC-1724BDF925F4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68A84-EA70-4D11-8B65-F529D4712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10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68A84-EA70-4D11-8B65-F529D471290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80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635896" y="1371601"/>
            <a:ext cx="5279504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normalizeH="0" baseline="0" noProof="0" dirty="0" smtClean="0">
                <a:ln w="11430"/>
                <a:gradFill>
                  <a:gsLst>
                    <a:gs pos="37000">
                      <a:schemeClr val="accent6">
                        <a:lumMod val="75000"/>
                      </a:schemeClr>
                    </a:gs>
                    <a:gs pos="51000">
                      <a:srgbClr val="FFC000"/>
                    </a:gs>
                    <a:gs pos="65000">
                      <a:srgbClr val="6CA62C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ssandra" pitchFamily="66" charset="0"/>
                <a:ea typeface="+mj-ea"/>
                <a:cs typeface="+mj-cs"/>
              </a:rPr>
              <a:t>ПОРТФОЛ</a:t>
            </a:r>
            <a:r>
              <a:rPr kumimoji="0" lang="uk-UA" sz="4000" b="1" i="0" u="none" strike="noStrike" kern="1200" normalizeH="0" baseline="0" noProof="0" dirty="0" smtClean="0">
                <a:ln w="11430"/>
                <a:gradFill>
                  <a:gsLst>
                    <a:gs pos="37000">
                      <a:schemeClr val="accent6">
                        <a:lumMod val="75000"/>
                      </a:schemeClr>
                    </a:gs>
                    <a:gs pos="51000">
                      <a:srgbClr val="FFC000"/>
                    </a:gs>
                    <a:gs pos="65000">
                      <a:srgbClr val="6CA62C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ssandra" pitchFamily="66" charset="0"/>
                <a:ea typeface="+mj-ea"/>
                <a:cs typeface="+mj-cs"/>
              </a:rPr>
              <a:t>ІО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i="0" u="none" strike="noStrike" kern="1200" normalizeH="0" baseline="0" noProof="0" dirty="0">
              <a:ln w="11430"/>
              <a:gradFill>
                <a:gsLst>
                  <a:gs pos="37000">
                    <a:schemeClr val="accent6">
                      <a:lumMod val="75000"/>
                    </a:schemeClr>
                  </a:gs>
                  <a:gs pos="51000">
                    <a:srgbClr val="FFC000"/>
                  </a:gs>
                  <a:gs pos="65000">
                    <a:srgbClr val="6CA62C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assandra" pitchFamily="66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1981201"/>
            <a:ext cx="4608512" cy="1828799"/>
          </a:xfrm>
          <a:prstGeom prst="roundRect">
            <a:avLst>
              <a:gd name="adj" fmla="val 1782"/>
            </a:avLst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uk-UA" sz="2200" b="1" i="1" dirty="0" smtClean="0">
                <a:solidFill>
                  <a:srgbClr val="69A12B"/>
                </a:solidFill>
                <a:latin typeface="Times New Roman" pitchFamily="18" charset="0"/>
                <a:cs typeface="Times New Roman" pitchFamily="18" charset="0"/>
              </a:rPr>
              <a:t>вчителя трудового навчання</a:t>
            </a:r>
          </a:p>
          <a:p>
            <a:pPr>
              <a:spcBef>
                <a:spcPts val="0"/>
              </a:spcBef>
              <a:buNone/>
            </a:pPr>
            <a:r>
              <a:rPr lang="uk-UA" sz="2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Комунального закладу </a:t>
            </a:r>
          </a:p>
          <a:p>
            <a:pPr>
              <a:spcBef>
                <a:spcPts val="0"/>
              </a:spcBef>
              <a:buNone/>
            </a:pPr>
            <a:r>
              <a:rPr lang="uk-UA" sz="2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«Куп'янська спеціальна школа»</a:t>
            </a:r>
          </a:p>
          <a:p>
            <a:pPr>
              <a:spcBef>
                <a:spcPts val="0"/>
              </a:spcBef>
              <a:buNone/>
            </a:pPr>
            <a:r>
              <a:rPr lang="uk-UA" sz="22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Харківської обласної ради</a:t>
            </a:r>
          </a:p>
          <a:p>
            <a:pPr lvl="0">
              <a:spcBef>
                <a:spcPts val="0"/>
              </a:spcBef>
            </a:pPr>
            <a:r>
              <a:rPr lang="ru-RU" sz="2200" b="1" i="1" dirty="0" err="1">
                <a:solidFill>
                  <a:srgbClr val="27704F"/>
                </a:solidFill>
                <a:latin typeface="Times New Roman" pitchFamily="18" charset="0"/>
                <a:cs typeface="Times New Roman" pitchFamily="18" charset="0"/>
              </a:rPr>
              <a:t>Олійник</a:t>
            </a:r>
            <a:r>
              <a:rPr lang="ru-RU" sz="2200" b="1" i="1" dirty="0">
                <a:solidFill>
                  <a:srgbClr val="27704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rgbClr val="27704F"/>
                </a:solidFill>
                <a:latin typeface="Times New Roman" pitchFamily="18" charset="0"/>
                <a:cs typeface="Times New Roman" pitchFamily="18" charset="0"/>
              </a:rPr>
              <a:t>Ольги </a:t>
            </a:r>
            <a:r>
              <a:rPr lang="ru-RU" sz="2200" b="1" i="1" dirty="0" err="1" smtClean="0">
                <a:solidFill>
                  <a:srgbClr val="27704F"/>
                </a:solidFill>
                <a:latin typeface="Times New Roman" pitchFamily="18" charset="0"/>
                <a:cs typeface="Times New Roman" pitchFamily="18" charset="0"/>
              </a:rPr>
              <a:t>Миколаївни</a:t>
            </a:r>
            <a:endParaRPr lang="ru-RU" sz="2200" b="1" i="1" dirty="0">
              <a:solidFill>
                <a:srgbClr val="27704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ru-RU" sz="22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endParaRPr lang="uk-UA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наш ДИМА 2019\Сентябрь. Саржин Яр\20190928_1132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10000"/>
            <a:ext cx="2099693" cy="2817088"/>
          </a:xfrm>
          <a:prstGeom prst="rect">
            <a:avLst/>
          </a:prstGeom>
          <a:noFill/>
          <a:ln w="38100">
            <a:solidFill>
              <a:srgbClr val="6CA62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Блок-схема: процесс 1"/>
          <p:cNvSpPr/>
          <p:nvPr/>
        </p:nvSpPr>
        <p:spPr>
          <a:xfrm>
            <a:off x="3153792" y="6012824"/>
            <a:ext cx="1600200" cy="612648"/>
          </a:xfrm>
          <a:prstGeom prst="flowChartProcess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-облако 5"/>
          <p:cNvSpPr/>
          <p:nvPr/>
        </p:nvSpPr>
        <p:spPr>
          <a:xfrm>
            <a:off x="3606738" y="6125968"/>
            <a:ext cx="694308" cy="386360"/>
          </a:xfrm>
          <a:prstGeom prst="cloudCallout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546" y="5879214"/>
            <a:ext cx="1786446" cy="757886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984" y="5846716"/>
            <a:ext cx="1718815" cy="778016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uk-UA" sz="3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Мої друковані роботи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838200"/>
            <a:ext cx="4038600" cy="1981200"/>
          </a:xfrm>
        </p:spPr>
        <p:txBody>
          <a:bodyPr>
            <a:normAutofit fontScale="55000" lnSpcReduction="20000"/>
          </a:bodyPr>
          <a:lstStyle/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rgbClr val="69A12B"/>
                </a:solidFill>
                <a:ea typeface="Times New Roman"/>
              </a:rPr>
              <a:t>У науково-методичному </a:t>
            </a:r>
            <a:r>
              <a:rPr lang="uk-UA" dirty="0">
                <a:solidFill>
                  <a:srgbClr val="69A12B"/>
                </a:solidFill>
                <a:ea typeface="Times New Roman"/>
              </a:rPr>
              <a:t>журналі «Трудове навчання в школі» ВГ «Основа»: </a:t>
            </a:r>
            <a:endParaRPr lang="uk-UA" dirty="0" smtClean="0">
              <a:solidFill>
                <a:srgbClr val="69A12B"/>
              </a:solidFill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«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Сценарій загальношкільного свята: "Нести красу у світ"»,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№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13-14 (193-194),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2018</a:t>
            </a: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«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Екскурсія на виробництво скляних різдвяних прикрас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», 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№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22 (202), 2018</a:t>
            </a: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«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Різдвяна ялинка в техніці торцювання. Урок у 6 класі»,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№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22 (202),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2018</a:t>
            </a:r>
          </a:p>
          <a:p>
            <a:pPr indent="449580" algn="just">
              <a:spcAft>
                <a:spcPts val="0"/>
              </a:spcAft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«</a:t>
            </a:r>
            <a:r>
              <a:rPr lang="uk-UA" dirty="0" err="1">
                <a:solidFill>
                  <a:schemeClr val="accent6">
                    <a:lumMod val="50000"/>
                  </a:schemeClr>
                </a:solidFill>
                <a:ea typeface="Calibri"/>
              </a:rPr>
              <a:t>Оригамі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. Виготовлення об'ємної різдвяної зірки», 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№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Calibri"/>
              </a:rPr>
              <a:t>23-24 (203-204),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Calibri"/>
              </a:rPr>
              <a:t>2018</a:t>
            </a:r>
            <a:endParaRPr lang="ru-RU" dirty="0">
              <a:solidFill>
                <a:schemeClr val="accent6">
                  <a:lumMod val="50000"/>
                </a:schemeClr>
              </a:solidFill>
              <a:ea typeface="Times New Roman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76800" y="762001"/>
            <a:ext cx="4114800" cy="1295399"/>
          </a:xfrm>
        </p:spPr>
        <p:txBody>
          <a:bodyPr>
            <a:normAutofit/>
          </a:bodyPr>
          <a:lstStyle/>
          <a:p>
            <a:pPr algn="just"/>
            <a:r>
              <a:rPr lang="uk-UA" sz="1300" dirty="0" smtClean="0">
                <a:solidFill>
                  <a:schemeClr val="accent6">
                    <a:lumMod val="50000"/>
                  </a:schemeClr>
                </a:solidFill>
              </a:rPr>
              <a:t>Участь у конкурсі навчальних розробок «Фантастична п'ятірка» </a:t>
            </a:r>
            <a:r>
              <a:rPr lang="uk-UA" sz="1300" i="1" dirty="0" smtClean="0">
                <a:solidFill>
                  <a:schemeClr val="accent6">
                    <a:lumMod val="50000"/>
                  </a:schemeClr>
                </a:solidFill>
              </a:rPr>
              <a:t>(грудень 2019, квітень 2020)</a:t>
            </a:r>
          </a:p>
          <a:p>
            <a:pPr algn="just"/>
            <a:r>
              <a:rPr lang="uk-UA" sz="1300" dirty="0" smtClean="0">
                <a:solidFill>
                  <a:srgbClr val="69A12B"/>
                </a:solidFill>
              </a:rPr>
              <a:t>Грамота за активне поширення власного педагогічного досвіду серед спільноти освітян </a:t>
            </a:r>
            <a:r>
              <a:rPr lang="uk-UA" sz="1300" dirty="0" err="1" smtClean="0">
                <a:solidFill>
                  <a:srgbClr val="69A12B"/>
                </a:solidFill>
              </a:rPr>
              <a:t>Ураїни</a:t>
            </a:r>
            <a:r>
              <a:rPr lang="uk-UA" sz="1300" dirty="0" smtClean="0">
                <a:solidFill>
                  <a:srgbClr val="69A12B"/>
                </a:solidFill>
              </a:rPr>
              <a:t> від освітнього </a:t>
            </a:r>
            <a:r>
              <a:rPr lang="uk-UA" sz="1300" dirty="0" err="1" smtClean="0">
                <a:solidFill>
                  <a:srgbClr val="69A12B"/>
                </a:solidFill>
              </a:rPr>
              <a:t>проєкту</a:t>
            </a:r>
            <a:r>
              <a:rPr lang="uk-UA" sz="1300" dirty="0" smtClean="0">
                <a:solidFill>
                  <a:srgbClr val="69A12B"/>
                </a:solidFill>
              </a:rPr>
              <a:t> «На урок»</a:t>
            </a:r>
            <a:endParaRPr lang="ru-RU" sz="1300" dirty="0">
              <a:solidFill>
                <a:srgbClr val="69A12B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105400"/>
            <a:ext cx="1074312" cy="1515697"/>
          </a:xfrm>
          <a:prstGeom prst="rect">
            <a:avLst/>
          </a:prstGeom>
          <a:noFill/>
          <a:ln w="28575">
            <a:solidFill>
              <a:srgbClr val="008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https://1.bp.blogspot.com/-v5XkqgLCOVE/XrF789AM6nI/AAAAAAAAAVg/v_0EkQ_axKwlrNY1lKd8QPboxZa-C2nSwCLcBGAsYHQ/s1600/IMG-1fae3363ed403d1499711a1f53a3f1e6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588" y="3291177"/>
            <a:ext cx="1753249" cy="2478090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63683"/>
            <a:ext cx="1774606" cy="2530633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1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90800"/>
            <a:ext cx="2136757" cy="1431946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3" name="Picture 11" descr="https://1.bp.blogspot.com/-c1MWGwGy2vw/XqScR8rh5QI/AAAAAAAAACU/DLpsn2MEBrA20iCrTv6PmbGwhNEPl4LvwCLcBGAsYHQ/s1600/%25D0%259F%25D1%2583%25D0%25B1%25D1%2596%25D0%25BB%25D0%25BA%25D0%25B0%25D1%2586%25D1%2596%25D1%258F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429000"/>
            <a:ext cx="2133600" cy="1476076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https://1.bp.blogspot.com/-GGhqavuUT5Q/XqScRTcRNiI/AAAAAAAAACQ/DORrTdm7vSoGNYyhrk4MnVNEqY7m72ngQCLcBGAsYHQ/s1600/%25D0%259F%25D1%2583%25D0%25B1%25D1%2596%25D0%25BB%25D0%25BA%25D0%25B0%25D1%2586%25D1%2596%25D1%258F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191452"/>
            <a:ext cx="2119312" cy="1542559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992612"/>
            <a:ext cx="2286000" cy="1553307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216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uk-UA" sz="3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Участь у фахових заходах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0" y="784535"/>
            <a:ext cx="3595457" cy="168418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sz="1400" dirty="0" smtClean="0">
                <a:solidFill>
                  <a:srgbClr val="69A12B"/>
                </a:solidFill>
              </a:rPr>
              <a:t>       Всеукраїнський семінар-практикум педагогічних працівників обласних та Київського міського центрів туризму і краєзнавства учнівської молоді</a:t>
            </a:r>
            <a:r>
              <a:rPr lang="uk-UA" sz="1400" dirty="0">
                <a:solidFill>
                  <a:srgbClr val="69A12B"/>
                </a:solidFill>
              </a:rPr>
              <a:t> </a:t>
            </a:r>
            <a:r>
              <a:rPr lang="uk-UA" sz="1400" dirty="0" smtClean="0">
                <a:solidFill>
                  <a:srgbClr val="69A12B"/>
                </a:solidFill>
              </a:rPr>
              <a:t> </a:t>
            </a:r>
            <a:r>
              <a:rPr lang="uk-UA" sz="1400" i="1" dirty="0" smtClean="0">
                <a:solidFill>
                  <a:srgbClr val="69A12B"/>
                </a:solidFill>
              </a:rPr>
              <a:t>(листопад 2019)</a:t>
            </a:r>
          </a:p>
          <a:p>
            <a:pPr algn="just"/>
            <a:r>
              <a:rPr lang="uk-UA" sz="1400" dirty="0" smtClean="0">
                <a:solidFill>
                  <a:schemeClr val="accent6">
                    <a:lumMod val="50000"/>
                  </a:schemeClr>
                </a:solidFill>
              </a:rPr>
              <a:t>       Обласний семінар-практикум для керівників гуртків образотворчого та </a:t>
            </a:r>
            <a:r>
              <a:rPr lang="uk-UA" sz="1400" dirty="0" err="1" smtClean="0">
                <a:solidFill>
                  <a:schemeClr val="accent6">
                    <a:lumMod val="50000"/>
                  </a:schemeClr>
                </a:solidFill>
              </a:rPr>
              <a:t>декоративно</a:t>
            </a:r>
            <a:r>
              <a:rPr lang="uk-UA" sz="1400" dirty="0" smtClean="0">
                <a:solidFill>
                  <a:schemeClr val="accent6">
                    <a:lumMod val="50000"/>
                  </a:schemeClr>
                </a:solidFill>
              </a:rPr>
              <a:t>-ужиткового мистецтва «Про підсумки обласної виставки-конкурсу писанкарства «Різдвяна писанка»» </a:t>
            </a:r>
            <a:r>
              <a:rPr lang="uk-UA" sz="1400" i="1" dirty="0" smtClean="0">
                <a:solidFill>
                  <a:schemeClr val="accent6">
                    <a:lumMod val="50000"/>
                  </a:schemeClr>
                </a:solidFill>
              </a:rPr>
              <a:t>(січень 2021)</a:t>
            </a:r>
            <a:endParaRPr lang="ru-RU" sz="1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83" y="3505200"/>
            <a:ext cx="2734117" cy="2895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1300" dirty="0" err="1" smtClean="0">
                <a:solidFill>
                  <a:schemeClr val="accent6">
                    <a:lumMod val="50000"/>
                  </a:schemeClr>
                </a:solidFill>
              </a:rPr>
              <a:t>Антикризовий</a:t>
            </a: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300" dirty="0" err="1" smtClean="0">
                <a:solidFill>
                  <a:schemeClr val="accent6">
                    <a:lumMod val="50000"/>
                  </a:schemeClr>
                </a:solidFill>
              </a:rPr>
              <a:t>національний</a:t>
            </a: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just"/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онлайн-</a:t>
            </a:r>
            <a:r>
              <a:rPr lang="ru-RU" sz="1300" dirty="0" err="1" smtClean="0">
                <a:solidFill>
                  <a:schemeClr val="accent6">
                    <a:lumMod val="50000"/>
                  </a:schemeClr>
                </a:solidFill>
              </a:rPr>
              <a:t>EdCamp</a:t>
            </a: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 2020 </a:t>
            </a:r>
            <a:r>
              <a:rPr lang="ru-RU" sz="1300" dirty="0">
                <a:solidFill>
                  <a:schemeClr val="accent6">
                    <a:lumMod val="50000"/>
                  </a:schemeClr>
                </a:solidFill>
              </a:rPr>
              <a:t> </a:t>
            </a:r>
          </a:p>
          <a:p>
            <a:pPr algn="just"/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1300" dirty="0" err="1" smtClean="0">
                <a:solidFill>
                  <a:schemeClr val="accent6">
                    <a:lumMod val="50000"/>
                  </a:schemeClr>
                </a:solidFill>
              </a:rPr>
              <a:t>Тримай</a:t>
            </a: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300" dirty="0" err="1" smtClean="0">
                <a:solidFill>
                  <a:schemeClr val="accent6">
                    <a:lumMod val="50000"/>
                  </a:schemeClr>
                </a:solidFill>
              </a:rPr>
              <a:t>п'ять</a:t>
            </a: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1300" dirty="0" err="1" smtClean="0">
                <a:solidFill>
                  <a:schemeClr val="accent6">
                    <a:lumMod val="50000"/>
                  </a:schemeClr>
                </a:solidFill>
              </a:rPr>
              <a:t>освіто</a:t>
            </a:r>
            <a:r>
              <a:rPr lang="ru-RU" sz="1300" dirty="0" smtClean="0">
                <a:solidFill>
                  <a:schemeClr val="accent6">
                    <a:lumMod val="50000"/>
                  </a:schemeClr>
                </a:solidFill>
              </a:rPr>
              <a:t>!» </a:t>
            </a:r>
            <a:r>
              <a:rPr lang="ru-RU" sz="1300" i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sz="1300" i="1" dirty="0" err="1" smtClean="0">
                <a:solidFill>
                  <a:schemeClr val="accent6">
                    <a:lumMod val="50000"/>
                  </a:schemeClr>
                </a:solidFill>
              </a:rPr>
              <a:t>квітень</a:t>
            </a:r>
            <a:r>
              <a:rPr lang="ru-RU" sz="1300" i="1" dirty="0" smtClean="0">
                <a:solidFill>
                  <a:schemeClr val="accent6">
                    <a:lumMod val="50000"/>
                  </a:schemeClr>
                </a:solidFill>
              </a:rPr>
              <a:t> 2020)</a:t>
            </a:r>
          </a:p>
          <a:p>
            <a:pPr algn="just"/>
            <a:r>
              <a:rPr lang="uk-UA" sz="1300" dirty="0" smtClean="0">
                <a:solidFill>
                  <a:srgbClr val="69A12B"/>
                </a:solidFill>
                <a:ea typeface="Calibri"/>
              </a:rPr>
              <a:t>       Регіональний науково-</a:t>
            </a:r>
            <a:r>
              <a:rPr lang="uk-UA" sz="1300" dirty="0" err="1" smtClean="0">
                <a:solidFill>
                  <a:srgbClr val="69A12B"/>
                </a:solidFill>
                <a:ea typeface="Calibri"/>
              </a:rPr>
              <a:t>прак</a:t>
            </a:r>
            <a:r>
              <a:rPr lang="uk-UA" sz="1300" dirty="0" smtClean="0">
                <a:solidFill>
                  <a:srgbClr val="69A12B"/>
                </a:solidFill>
                <a:ea typeface="Calibri"/>
              </a:rPr>
              <a:t>-</a:t>
            </a:r>
            <a:r>
              <a:rPr lang="uk-UA" sz="1300" dirty="0" err="1" smtClean="0">
                <a:solidFill>
                  <a:srgbClr val="69A12B"/>
                </a:solidFill>
                <a:ea typeface="Calibri"/>
              </a:rPr>
              <a:t>тичний</a:t>
            </a:r>
            <a:r>
              <a:rPr lang="uk-UA" sz="1300" dirty="0" smtClean="0">
                <a:solidFill>
                  <a:srgbClr val="69A12B"/>
                </a:solidFill>
                <a:ea typeface="Calibri"/>
              </a:rPr>
              <a:t> семінар «</a:t>
            </a:r>
            <a:r>
              <a:rPr lang="uk-UA" sz="1300" dirty="0">
                <a:solidFill>
                  <a:srgbClr val="69A12B"/>
                </a:solidFill>
                <a:ea typeface="Calibri"/>
              </a:rPr>
              <a:t>Використання ресурсів позашкільної освіти у процесі соціалізації дітей з ООП», </a:t>
            </a:r>
            <a:r>
              <a:rPr lang="uk-UA" sz="1300" dirty="0" smtClean="0">
                <a:solidFill>
                  <a:srgbClr val="69A12B"/>
                </a:solidFill>
                <a:ea typeface="Calibri"/>
              </a:rPr>
              <a:t> публікація тез </a:t>
            </a:r>
            <a:r>
              <a:rPr lang="uk-UA" sz="1300" dirty="0">
                <a:solidFill>
                  <a:srgbClr val="69A12B"/>
                </a:solidFill>
                <a:ea typeface="Calibri"/>
              </a:rPr>
              <a:t>у збірці за темою: «Соціалізація осіб з </a:t>
            </a:r>
            <a:r>
              <a:rPr lang="uk-UA" sz="1300" dirty="0" smtClean="0">
                <a:solidFill>
                  <a:srgbClr val="69A12B"/>
                </a:solidFill>
                <a:ea typeface="Calibri"/>
              </a:rPr>
              <a:t>особливими освітніми потребами </a:t>
            </a:r>
            <a:r>
              <a:rPr lang="uk-UA" sz="1300" dirty="0">
                <a:solidFill>
                  <a:srgbClr val="69A12B"/>
                </a:solidFill>
                <a:ea typeface="Calibri"/>
              </a:rPr>
              <a:t>в гуртковій роботі закладів позашкільної освіти в </a:t>
            </a:r>
            <a:r>
              <a:rPr lang="uk-UA" sz="1300" dirty="0" smtClean="0">
                <a:solidFill>
                  <a:srgbClr val="69A12B"/>
                </a:solidFill>
                <a:ea typeface="Calibri"/>
              </a:rPr>
              <a:t>післяшкільний </a:t>
            </a:r>
            <a:r>
              <a:rPr lang="uk-UA" sz="1300" dirty="0">
                <a:solidFill>
                  <a:srgbClr val="69A12B"/>
                </a:solidFill>
                <a:ea typeface="Calibri"/>
              </a:rPr>
              <a:t>період</a:t>
            </a:r>
            <a:r>
              <a:rPr lang="uk-UA" sz="1300" dirty="0" smtClean="0">
                <a:solidFill>
                  <a:srgbClr val="69A12B"/>
                </a:solidFill>
                <a:ea typeface="Calibri"/>
              </a:rPr>
              <a:t>» </a:t>
            </a:r>
            <a:r>
              <a:rPr lang="uk-UA" sz="1300" i="1" dirty="0" smtClean="0">
                <a:solidFill>
                  <a:srgbClr val="69A12B"/>
                </a:solidFill>
                <a:ea typeface="Calibri"/>
              </a:rPr>
              <a:t>(лютий 2021)</a:t>
            </a:r>
            <a:endParaRPr lang="ru-RU" sz="1300" i="1" u="sng" dirty="0" smtClean="0">
              <a:solidFill>
                <a:srgbClr val="69A12B"/>
              </a:solidFill>
            </a:endParaRPr>
          </a:p>
          <a:p>
            <a:endParaRPr lang="ru-RU" sz="1400" u="sng" dirty="0">
              <a:solidFill>
                <a:srgbClr val="69A12B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50" y="2468716"/>
            <a:ext cx="1579803" cy="2267975"/>
          </a:xfrm>
          <a:prstGeom prst="rect">
            <a:avLst/>
          </a:prstGeom>
          <a:noFill/>
          <a:ln w="28575">
            <a:solidFill>
              <a:srgbClr val="69A12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917" y="871367"/>
            <a:ext cx="2534985" cy="176246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76400"/>
            <a:ext cx="2291179" cy="1584635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4" name="Picture 8" descr="D:\ГОНЧАРСТВО\Відкриті мої заходи 2020-2021\Сертифікат ОЛІЙНИ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579339"/>
            <a:ext cx="1850863" cy="2616275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Даринка\Desktop\IMG-aa57c5584a864f885246fc696464fcae-V-1-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632352"/>
            <a:ext cx="1981200" cy="2005964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Даринка\Downloads\IMG_20210317_0947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800600"/>
            <a:ext cx="2581802" cy="1813882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383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Позакласна діяльність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62000" y="838201"/>
            <a:ext cx="3708981" cy="609599"/>
          </a:xfrm>
        </p:spPr>
        <p:txBody>
          <a:bodyPr>
            <a:normAutofit fontScale="92500" lnSpcReduction="10000"/>
          </a:bodyPr>
          <a:lstStyle/>
          <a:p>
            <a:r>
              <a:rPr lang="uk-UA" sz="1400" dirty="0" smtClean="0">
                <a:solidFill>
                  <a:schemeClr val="accent6">
                    <a:lumMod val="50000"/>
                  </a:schemeClr>
                </a:solidFill>
              </a:rPr>
              <a:t>•</a:t>
            </a:r>
            <a:r>
              <a:rPr lang="uk-UA" dirty="0" smtClean="0"/>
              <a:t> </a:t>
            </a:r>
            <a:r>
              <a:rPr lang="uk-UA" sz="1500" dirty="0" smtClean="0">
                <a:solidFill>
                  <a:schemeClr val="accent6">
                    <a:lumMod val="50000"/>
                  </a:schemeClr>
                </a:solidFill>
              </a:rPr>
              <a:t>Я  -  керівник  методичного  об'єднання вчителів трудового навчання ( з 2019 року)</a:t>
            </a:r>
            <a:endParaRPr lang="ru-RU" sz="15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3962400" cy="2438400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dirty="0" smtClean="0">
                <a:solidFill>
                  <a:srgbClr val="69A12B"/>
                </a:solidFill>
              </a:rPr>
              <a:t>• Мої учні </a:t>
            </a:r>
            <a:r>
              <a:rPr lang="uk-UA" sz="1400" b="1" dirty="0">
                <a:solidFill>
                  <a:srgbClr val="69A12B"/>
                </a:solidFill>
                <a:ea typeface="Times New Roman"/>
              </a:rPr>
              <a:t>стають учасниками та переможцями Всеукраїнських, обласних, міських акцій, </a:t>
            </a:r>
            <a:r>
              <a:rPr lang="uk-UA" sz="1400" b="1" dirty="0" smtClean="0">
                <a:solidFill>
                  <a:srgbClr val="69A12B"/>
                </a:solidFill>
                <a:ea typeface="Times New Roman"/>
              </a:rPr>
              <a:t>конкурсів-виставок:</a:t>
            </a:r>
            <a:r>
              <a:rPr lang="uk-UA" sz="1400" b="1" i="1" dirty="0" smtClean="0">
                <a:solidFill>
                  <a:srgbClr val="69A12B"/>
                </a:solidFill>
                <a:ea typeface="Times New Roman"/>
              </a:rPr>
              <a:t> </a:t>
            </a:r>
            <a:r>
              <a:rPr lang="uk-UA" sz="1400" b="1" i="1" dirty="0">
                <a:solidFill>
                  <a:srgbClr val="69A12B"/>
                </a:solidFill>
                <a:ea typeface="Times New Roman"/>
              </a:rPr>
              <a:t>«Птах року», «Новорічна композиція», «Український сувенір», «Різдвяна писанка», «Українська Великодня писанка», «</a:t>
            </a:r>
            <a:r>
              <a:rPr lang="en-US" sz="1400" b="1" i="1" dirty="0">
                <a:solidFill>
                  <a:srgbClr val="69A12B"/>
                </a:solidFill>
                <a:ea typeface="Times New Roman"/>
              </a:rPr>
              <a:t>SOS</a:t>
            </a:r>
            <a:r>
              <a:rPr lang="uk-UA" sz="1400" b="1" i="1" dirty="0" smtClean="0">
                <a:solidFill>
                  <a:srgbClr val="69A12B"/>
                </a:solidFill>
                <a:ea typeface="Times New Roman"/>
              </a:rPr>
              <a:t>-вернісаж, або друге життя сміття» 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i="1" dirty="0" smtClean="0">
                <a:solidFill>
                  <a:srgbClr val="69A12B"/>
                </a:solidFill>
                <a:ea typeface="Times New Roman"/>
              </a:rPr>
              <a:t>        </a:t>
            </a:r>
            <a:endParaRPr lang="ru-RU" sz="1400" b="1" i="1" dirty="0">
              <a:solidFill>
                <a:srgbClr val="69A12B"/>
              </a:solidFill>
              <a:ea typeface="Times New Roman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70980" y="838201"/>
            <a:ext cx="4490859" cy="1216980"/>
          </a:xfrm>
        </p:spPr>
        <p:txBody>
          <a:bodyPr>
            <a:normAutofit/>
          </a:bodyPr>
          <a:lstStyle/>
          <a:p>
            <a:pPr lvl="0"/>
            <a:r>
              <a:rPr lang="uk-UA" sz="1400" dirty="0" err="1">
                <a:solidFill>
                  <a:srgbClr val="69A12B"/>
                </a:solidFill>
              </a:rPr>
              <a:t>Амельченко</a:t>
            </a:r>
            <a:r>
              <a:rPr lang="uk-UA" sz="1400" dirty="0">
                <a:solidFill>
                  <a:srgbClr val="69A12B"/>
                </a:solidFill>
              </a:rPr>
              <a:t> С. – І місце в </a:t>
            </a:r>
            <a:r>
              <a:rPr lang="uk-UA" sz="1400" dirty="0">
                <a:solidFill>
                  <a:srgbClr val="69A12B"/>
                </a:solidFill>
                <a:ea typeface="Times New Roman"/>
              </a:rPr>
              <a:t>обласному </a:t>
            </a:r>
            <a:r>
              <a:rPr lang="uk-UA" sz="1400" dirty="0" smtClean="0">
                <a:solidFill>
                  <a:srgbClr val="69A12B"/>
                </a:solidFill>
                <a:ea typeface="Times New Roman"/>
              </a:rPr>
              <a:t>образотворчому </a:t>
            </a:r>
            <a:r>
              <a:rPr lang="uk-UA" sz="1400" dirty="0">
                <a:solidFill>
                  <a:srgbClr val="69A12B"/>
                </a:solidFill>
                <a:ea typeface="Times New Roman"/>
              </a:rPr>
              <a:t>конкурсі </a:t>
            </a:r>
            <a:r>
              <a:rPr lang="uk-UA" sz="1400" i="1" dirty="0">
                <a:solidFill>
                  <a:srgbClr val="69A12B"/>
                </a:solidFill>
                <a:ea typeface="Times New Roman"/>
              </a:rPr>
              <a:t>«Добрий донор» (грудень 2020</a:t>
            </a:r>
            <a:r>
              <a:rPr lang="uk-UA" sz="1400" i="1" dirty="0" smtClean="0">
                <a:solidFill>
                  <a:srgbClr val="69A12B"/>
                </a:solidFill>
                <a:ea typeface="Times New Roman"/>
              </a:rPr>
              <a:t>); </a:t>
            </a:r>
            <a:endParaRPr lang="uk-UA" sz="1400" dirty="0" smtClean="0">
              <a:solidFill>
                <a:srgbClr val="69A12B"/>
              </a:solidFill>
            </a:endParaRPr>
          </a:p>
          <a:p>
            <a:r>
              <a:rPr lang="uk-UA" sz="1400" dirty="0" err="1" smtClean="0">
                <a:solidFill>
                  <a:srgbClr val="69A12B"/>
                </a:solidFill>
              </a:rPr>
              <a:t>Ребрун</a:t>
            </a:r>
            <a:r>
              <a:rPr lang="uk-UA" sz="1400" dirty="0" smtClean="0">
                <a:solidFill>
                  <a:srgbClr val="69A12B"/>
                </a:solidFill>
              </a:rPr>
              <a:t> Д. – ІІ місце у Всеукраїнській акції  </a:t>
            </a:r>
            <a:r>
              <a:rPr lang="uk-UA" sz="1400" i="1" dirty="0" smtClean="0">
                <a:solidFill>
                  <a:srgbClr val="69A12B"/>
                </a:solidFill>
              </a:rPr>
              <a:t>«Птах року-2020»</a:t>
            </a:r>
            <a:r>
              <a:rPr lang="uk-UA" sz="1400" i="1" dirty="0">
                <a:solidFill>
                  <a:srgbClr val="69A12B"/>
                </a:solidFill>
                <a:ea typeface="Times New Roman"/>
              </a:rPr>
              <a:t> </a:t>
            </a:r>
            <a:r>
              <a:rPr lang="uk-UA" sz="1400" i="1" dirty="0" smtClean="0">
                <a:solidFill>
                  <a:srgbClr val="69A12B"/>
                </a:solidFill>
                <a:ea typeface="Times New Roman"/>
              </a:rPr>
              <a:t>(січень 2021) </a:t>
            </a:r>
            <a:endParaRPr lang="uk-UA" sz="1400" i="1" dirty="0" smtClean="0">
              <a:solidFill>
                <a:srgbClr val="69A12B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6640">
            <a:off x="733296" y="3182324"/>
            <a:ext cx="1581407" cy="2271043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1063">
            <a:off x="1525914" y="4265354"/>
            <a:ext cx="1460999" cy="2057938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6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0052">
            <a:off x="4658138" y="4167466"/>
            <a:ext cx="4041775" cy="1931566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9596">
            <a:off x="2873073" y="3760043"/>
            <a:ext cx="1616490" cy="227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9" name="Picture 9" descr="D:\ГОНЧАРСТВО\Відкриті мої заходи 2020-2021\Птах року-2020\IMG_20201110_1030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980" y="2140166"/>
            <a:ext cx="2012336" cy="1678619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:\ГОНЧАРСТВО\Відкриті мої заходи 2020-2021\Донорство\IMG_20201208_1220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678" y="2138062"/>
            <a:ext cx="2240964" cy="1680723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ГОНЧАРСТВО\ВСІ ФОТО\ФОТО 2019-2020\Грамоты\IMG_20200430_1412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7902">
            <a:off x="4038600" y="4800600"/>
            <a:ext cx="1274729" cy="176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173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65743" cy="4938080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/>
            </a:r>
            <a:br>
              <a:rPr lang="uk-UA" sz="4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</a:br>
            <a:r>
              <a:rPr lang="uk-UA" sz="4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Дякую за увагу!</a:t>
            </a:r>
            <a:endParaRPr lang="ru-RU" dirty="0"/>
          </a:p>
        </p:txBody>
      </p:sp>
      <p:pic>
        <p:nvPicPr>
          <p:cNvPr id="1026" name="Picture 2" descr="D:\ГОНЧАРСТВО\ВСІ ФОТО\ФОТО учнів 2018-2019\9 клас\9 класс\20181122_1257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5200"/>
            <a:ext cx="2648916" cy="1490015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ГОНЧАРСТВО\ВСІ ФОТО\ФОТО учнів 2018-2019\9 клас\9 класс\20190424_122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830192"/>
            <a:ext cx="2816176" cy="1688225"/>
          </a:xfrm>
          <a:prstGeom prst="rect">
            <a:avLst/>
          </a:prstGeom>
          <a:noFill/>
          <a:ln w="28575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ГОНЧАРСТВО\ВСІ ФОТО\ФОТО 2019-2020\события 10 клас\20200115_121735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2590800" cy="1402675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ГОНЧАРСТВО\ВСІ ФОТО\ФОТО учнів 2018-2019\Экскурсия в Токаривку\20181017_121758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881" y="327861"/>
            <a:ext cx="3122180" cy="1523999"/>
          </a:xfrm>
          <a:prstGeom prst="rect">
            <a:avLst/>
          </a:prstGeom>
          <a:noFill/>
          <a:ln w="28575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аринка\Downloads\IMG_20210224_1744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12077"/>
            <a:ext cx="2641252" cy="1762198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ГОНЧАРСТВО\ЗАСІДАННЯ МО\Засідання МО 04.01.21\DSC_00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627" y="3581400"/>
            <a:ext cx="3121025" cy="1819275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375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260648"/>
            <a:ext cx="7956884" cy="118715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Візитна картка</a:t>
            </a:r>
            <a:br>
              <a:rPr lang="uk-UA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sandra" pitchFamily="66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2954045" cy="2215534"/>
          </a:xfrm>
          <a:prstGeom prst="rect">
            <a:avLst/>
          </a:prstGeom>
          <a:noFill/>
          <a:ln w="38100">
            <a:solidFill>
              <a:srgbClr val="69A12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8200" y="3113363"/>
            <a:ext cx="8001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uk-UA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spcAft>
                <a:spcPts val="0"/>
              </a:spcAft>
            </a:pPr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Освіта: </a:t>
            </a:r>
            <a:r>
              <a:rPr lang="uk-UA" i="1" dirty="0" smtClean="0">
                <a:solidFill>
                  <a:schemeClr val="accent3">
                    <a:lumMod val="50000"/>
                  </a:schemeClr>
                </a:solidFill>
              </a:rPr>
              <a:t>повна вища, </a:t>
            </a:r>
            <a:r>
              <a:rPr lang="uk-UA" i="1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Криворізький державний педагогічний університет, 1999, «Трудове навчання</a:t>
            </a:r>
            <a:r>
              <a:rPr lang="uk-UA" i="1" dirty="0" smtClean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»;</a:t>
            </a:r>
          </a:p>
          <a:p>
            <a:pPr algn="just">
              <a:spcAft>
                <a:spcPts val="0"/>
              </a:spcAft>
            </a:pPr>
            <a:r>
              <a:rPr lang="uk-UA" i="1" dirty="0" smtClean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 </a:t>
            </a:r>
            <a:r>
              <a:rPr lang="uk-UA" i="1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ДВНЗ «Донбаський державний педагогічний університет</a:t>
            </a:r>
            <a:r>
              <a:rPr lang="uk-UA" i="1" dirty="0" smtClean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», 2019, </a:t>
            </a:r>
            <a:r>
              <a:rPr lang="uk-UA" i="1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«Спеціальна освіта»</a:t>
            </a:r>
            <a:endParaRPr lang="ru-RU" dirty="0">
              <a:solidFill>
                <a:schemeClr val="accent3">
                  <a:lumMod val="50000"/>
                </a:schemeClr>
              </a:solidFill>
              <a:ea typeface="Times New Roman"/>
            </a:endParaRPr>
          </a:p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Педагогічний стаж: </a:t>
            </a:r>
            <a:r>
              <a:rPr lang="uk-UA" i="1" dirty="0" smtClean="0">
                <a:solidFill>
                  <a:schemeClr val="accent3">
                    <a:lumMod val="50000"/>
                  </a:schemeClr>
                </a:solidFill>
              </a:rPr>
              <a:t>21 рік</a:t>
            </a:r>
          </a:p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Рік останньої атестації: </a:t>
            </a:r>
            <a:r>
              <a:rPr lang="uk-UA" i="1" dirty="0" smtClean="0">
                <a:solidFill>
                  <a:schemeClr val="accent3">
                    <a:lumMod val="50000"/>
                  </a:schemeClr>
                </a:solidFill>
              </a:rPr>
              <a:t>2018</a:t>
            </a:r>
          </a:p>
          <a:p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Кваліфікаційна категорія: </a:t>
            </a:r>
            <a:r>
              <a:rPr lang="uk-UA" dirty="0" smtClean="0">
                <a:solidFill>
                  <a:schemeClr val="accent3">
                    <a:lumMod val="50000"/>
                  </a:schemeClr>
                </a:solidFill>
              </a:rPr>
              <a:t>перша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Педагог</a:t>
            </a:r>
            <a:r>
              <a:rPr lang="uk-UA" b="1" dirty="0" err="1" smtClean="0">
                <a:solidFill>
                  <a:schemeClr val="accent3">
                    <a:lumMod val="50000"/>
                  </a:schemeClr>
                </a:solidFill>
              </a:rPr>
              <a:t>ічне</a:t>
            </a:r>
            <a:r>
              <a:rPr lang="uk-UA" b="1" dirty="0" smtClean="0">
                <a:solidFill>
                  <a:schemeClr val="accent3">
                    <a:lumMod val="50000"/>
                  </a:schemeClr>
                </a:solidFill>
              </a:rPr>
              <a:t> кредо: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«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Успіх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приходить до того,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хто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робить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те,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що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найбільше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 любить!» (</a:t>
            </a:r>
            <a:r>
              <a:rPr lang="ru-RU" i="1" dirty="0" err="1" smtClean="0">
                <a:solidFill>
                  <a:schemeClr val="accent3">
                    <a:lumMod val="50000"/>
                  </a:schemeClr>
                </a:solidFill>
              </a:rPr>
              <a:t>М.Форбс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ru-RU" sz="16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9" name="Picture 5" descr="D:\ГОНЧАРСТВО\ВСІ ФОТО\ФОТО 2019-2020\Я,я,я\20190902_112140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14400"/>
            <a:ext cx="2237374" cy="2362200"/>
          </a:xfrm>
          <a:prstGeom prst="rect">
            <a:avLst/>
          </a:prstGeom>
          <a:noFill/>
          <a:ln w="38100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696200" cy="762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Методична тема, над якою я працюю: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sandra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52600" y="1124744"/>
            <a:ext cx="7139880" cy="5472608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rgbClr val="69A12B"/>
                </a:solidFill>
                <a:ea typeface="Times New Roman"/>
              </a:rPr>
              <a:t>«Формування світогляду дітей з особливими освітніми потребами засобами </a:t>
            </a:r>
            <a:r>
              <a:rPr lang="uk-UA" sz="2000" b="1" i="1" dirty="0" err="1">
                <a:solidFill>
                  <a:srgbClr val="69A12B"/>
                </a:solidFill>
                <a:ea typeface="Times New Roman"/>
              </a:rPr>
              <a:t>декоративно</a:t>
            </a:r>
            <a:r>
              <a:rPr lang="uk-UA" sz="2000" b="1" i="1" dirty="0">
                <a:solidFill>
                  <a:srgbClr val="69A12B"/>
                </a:solidFill>
                <a:ea typeface="Times New Roman"/>
              </a:rPr>
              <a:t>-ужиткового мистецтва</a:t>
            </a:r>
            <a:r>
              <a:rPr lang="uk-UA" sz="2000" b="1" i="1" dirty="0" smtClean="0">
                <a:solidFill>
                  <a:srgbClr val="69A12B"/>
                </a:solidFill>
                <a:ea typeface="Times New Roman"/>
              </a:rPr>
              <a:t>»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Овал 1"/>
          <p:cNvSpPr/>
          <p:nvPr/>
        </p:nvSpPr>
        <p:spPr>
          <a:xfrm>
            <a:off x="4679273" y="3276600"/>
            <a:ext cx="1988228" cy="1143000"/>
          </a:xfrm>
          <a:prstGeom prst="ellipse">
            <a:avLst/>
          </a:prstGeom>
          <a:solidFill>
            <a:srgbClr val="92D05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accent3">
                    <a:lumMod val="50000"/>
                  </a:schemeClr>
                </a:solidFill>
              </a:rPr>
              <a:t>Формування світогляду дітей.</a:t>
            </a:r>
          </a:p>
          <a:p>
            <a:pPr algn="ctr"/>
            <a:r>
              <a:rPr lang="uk-UA" sz="1400" b="1" dirty="0" smtClean="0">
                <a:solidFill>
                  <a:schemeClr val="accent3">
                    <a:lumMod val="50000"/>
                  </a:schemeClr>
                </a:solidFill>
              </a:rPr>
              <a:t>Що потрібно учню</a:t>
            </a:r>
            <a:r>
              <a:rPr lang="uk-UA" sz="1400" b="1" dirty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ru-RU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437202" y="2048521"/>
            <a:ext cx="1801798" cy="914399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Фантазувати </a:t>
            </a:r>
            <a:endParaRPr lang="ru-RU" sz="1400" b="1" dirty="0">
              <a:solidFill>
                <a:srgbClr val="69A12B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846903" y="2743200"/>
            <a:ext cx="1992297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rgbClr val="69A12B"/>
                </a:solidFill>
              </a:rPr>
              <a:t>Використовувати інформаційні ресурси</a:t>
            </a:r>
            <a:endParaRPr lang="ru-RU" sz="1200" b="1" dirty="0">
              <a:solidFill>
                <a:srgbClr val="69A12B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010400" y="3733800"/>
            <a:ext cx="1676400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Не боятися помилитися</a:t>
            </a:r>
            <a:endParaRPr lang="ru-RU" sz="1400" b="1" dirty="0">
              <a:solidFill>
                <a:srgbClr val="69A12B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88602" y="4674092"/>
            <a:ext cx="1912398" cy="1040907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Закріплювати практичні навички</a:t>
            </a:r>
            <a:endParaRPr lang="ru-RU" sz="1400" b="1" dirty="0">
              <a:solidFill>
                <a:srgbClr val="69A12B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10000" y="4724400"/>
            <a:ext cx="2133600" cy="1066800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Співпрацювати у колективі</a:t>
            </a:r>
            <a:endParaRPr lang="ru-RU" sz="1400" b="1" dirty="0">
              <a:solidFill>
                <a:srgbClr val="69A12B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640585" y="2057400"/>
            <a:ext cx="1693415" cy="914399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Бути допитливим</a:t>
            </a:r>
            <a:endParaRPr lang="ru-RU" sz="1400" b="1" dirty="0">
              <a:solidFill>
                <a:srgbClr val="69A12B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209800" y="3962400"/>
            <a:ext cx="2469473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Експериментувати </a:t>
            </a:r>
            <a:endParaRPr lang="ru-RU" sz="1400" b="1" dirty="0">
              <a:solidFill>
                <a:srgbClr val="69A12B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743201" y="2971801"/>
            <a:ext cx="1744092" cy="876299"/>
          </a:xfrm>
          <a:prstGeom prst="ellipse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rgbClr val="69A12B"/>
                </a:solidFill>
              </a:rPr>
              <a:t>Вчитися мислити самостійно</a:t>
            </a:r>
            <a:endParaRPr lang="ru-RU" sz="1400" b="1" dirty="0">
              <a:solidFill>
                <a:srgbClr val="69A12B"/>
              </a:solidFill>
            </a:endParaRPr>
          </a:p>
        </p:txBody>
      </p:sp>
      <p:cxnSp>
        <p:nvCxnSpPr>
          <p:cNvPr id="21" name="Прямая со стрелкой 20"/>
          <p:cNvCxnSpPr>
            <a:endCxn id="7" idx="2"/>
          </p:cNvCxnSpPr>
          <p:nvPr/>
        </p:nvCxnSpPr>
        <p:spPr>
          <a:xfrm>
            <a:off x="6553200" y="4095750"/>
            <a:ext cx="457200" cy="95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Прямая со стрелкой 2051"/>
          <p:cNvCxnSpPr/>
          <p:nvPr/>
        </p:nvCxnSpPr>
        <p:spPr>
          <a:xfrm flipV="1">
            <a:off x="6553200" y="3409950"/>
            <a:ext cx="381000" cy="1714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Прямая со стрелкой 2066"/>
          <p:cNvCxnSpPr/>
          <p:nvPr/>
        </p:nvCxnSpPr>
        <p:spPr>
          <a:xfrm>
            <a:off x="4876800" y="297179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Прямая со стрелкой 2068"/>
          <p:cNvCxnSpPr/>
          <p:nvPr/>
        </p:nvCxnSpPr>
        <p:spPr>
          <a:xfrm flipH="1" flipV="1">
            <a:off x="4715384" y="2971799"/>
            <a:ext cx="351916" cy="3810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5" name="Прямая со стрелкой 2074"/>
          <p:cNvCxnSpPr/>
          <p:nvPr/>
        </p:nvCxnSpPr>
        <p:spPr>
          <a:xfrm flipV="1">
            <a:off x="5876046" y="2962920"/>
            <a:ext cx="143754" cy="313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7" name="Прямая со стрелкой 2086"/>
          <p:cNvCxnSpPr/>
          <p:nvPr/>
        </p:nvCxnSpPr>
        <p:spPr>
          <a:xfrm flipH="1" flipV="1">
            <a:off x="4343400" y="3657600"/>
            <a:ext cx="335874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2" name="Прямая со стрелкой 2091"/>
          <p:cNvCxnSpPr/>
          <p:nvPr/>
        </p:nvCxnSpPr>
        <p:spPr>
          <a:xfrm flipH="1">
            <a:off x="4572000" y="4114800"/>
            <a:ext cx="228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7" name="Прямая со стрелкой 2096"/>
          <p:cNvCxnSpPr/>
          <p:nvPr/>
        </p:nvCxnSpPr>
        <p:spPr>
          <a:xfrm flipH="1">
            <a:off x="5181600" y="4419600"/>
            <a:ext cx="255602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1" name="Прямая со стрелкой 2100"/>
          <p:cNvCxnSpPr/>
          <p:nvPr/>
        </p:nvCxnSpPr>
        <p:spPr>
          <a:xfrm>
            <a:off x="6088602" y="4343400"/>
            <a:ext cx="388398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52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Урок – основна форма організації навчального процесу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90600" y="2266163"/>
            <a:ext cx="1524000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69A12B"/>
                </a:solidFill>
              </a:rPr>
              <a:t>Завдання </a:t>
            </a:r>
            <a:endParaRPr lang="ru-RU" b="1" dirty="0">
              <a:solidFill>
                <a:srgbClr val="69A12B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7616" y="3962400"/>
            <a:ext cx="1506984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69A12B"/>
                </a:solidFill>
              </a:rPr>
              <a:t>Форми роботи</a:t>
            </a:r>
            <a:endParaRPr lang="ru-RU" b="1" dirty="0">
              <a:solidFill>
                <a:srgbClr val="69A12B"/>
              </a:solidFill>
            </a:endParaRPr>
          </a:p>
        </p:txBody>
      </p:sp>
      <p:sp>
        <p:nvSpPr>
          <p:cNvPr id="6" name="Крест 5"/>
          <p:cNvSpPr/>
          <p:nvPr/>
        </p:nvSpPr>
        <p:spPr>
          <a:xfrm>
            <a:off x="1447800" y="3336153"/>
            <a:ext cx="381000" cy="400050"/>
          </a:xfrm>
          <a:prstGeom prst="plus">
            <a:avLst/>
          </a:prstGeom>
          <a:solidFill>
            <a:srgbClr val="50C85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124200" y="1609078"/>
            <a:ext cx="2971800" cy="2076450"/>
          </a:xfrm>
          <a:prstGeom prst="rightArrow">
            <a:avLst>
              <a:gd name="adj1" fmla="val 89271"/>
              <a:gd name="adj2" fmla="val 50000"/>
            </a:avLst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uk-UA" sz="1200" dirty="0" smtClean="0">
                <a:solidFill>
                  <a:srgbClr val="69A12B"/>
                </a:solidFill>
              </a:rPr>
              <a:t>•</a:t>
            </a:r>
            <a:r>
              <a:rPr lang="uk-UA" sz="1200" b="1" dirty="0" smtClean="0">
                <a:solidFill>
                  <a:srgbClr val="69A12B"/>
                </a:solidFill>
              </a:rPr>
              <a:t>Розвиток пізнавальних інтересів учнів</a:t>
            </a:r>
          </a:p>
          <a:p>
            <a:r>
              <a:rPr lang="uk-UA" sz="1200" b="1" dirty="0" smtClean="0">
                <a:solidFill>
                  <a:srgbClr val="69A12B"/>
                </a:solidFill>
              </a:rPr>
              <a:t>•Формування ключових </a:t>
            </a:r>
            <a:r>
              <a:rPr lang="uk-UA" sz="1200" b="1" dirty="0" err="1" smtClean="0">
                <a:solidFill>
                  <a:srgbClr val="69A12B"/>
                </a:solidFill>
              </a:rPr>
              <a:t>компетентностей</a:t>
            </a:r>
            <a:endParaRPr lang="uk-UA" sz="1200" b="1" dirty="0" smtClean="0">
              <a:solidFill>
                <a:srgbClr val="69A12B"/>
              </a:solidFill>
            </a:endParaRPr>
          </a:p>
          <a:p>
            <a:r>
              <a:rPr lang="uk-UA" sz="1200" b="1" dirty="0" smtClean="0">
                <a:solidFill>
                  <a:srgbClr val="69A12B"/>
                </a:solidFill>
              </a:rPr>
              <a:t>•Формування </a:t>
            </a:r>
            <a:r>
              <a:rPr lang="uk-UA" sz="1200" b="1" dirty="0" err="1" smtClean="0">
                <a:solidFill>
                  <a:srgbClr val="69A12B"/>
                </a:solidFill>
              </a:rPr>
              <a:t>проєктно</a:t>
            </a:r>
            <a:r>
              <a:rPr lang="uk-UA" sz="1200" b="1" dirty="0" smtClean="0">
                <a:solidFill>
                  <a:srgbClr val="69A12B"/>
                </a:solidFill>
              </a:rPr>
              <a:t>-технологічної компетентності</a:t>
            </a:r>
          </a:p>
          <a:p>
            <a:r>
              <a:rPr lang="uk-UA" sz="1200" b="1" dirty="0" smtClean="0">
                <a:solidFill>
                  <a:srgbClr val="69A12B"/>
                </a:solidFill>
              </a:rPr>
              <a:t>•Розвиток творчих здібностей</a:t>
            </a:r>
          </a:p>
          <a:p>
            <a:r>
              <a:rPr lang="uk-UA" sz="1200" b="1" dirty="0" smtClean="0">
                <a:solidFill>
                  <a:srgbClr val="69A12B"/>
                </a:solidFill>
              </a:rPr>
              <a:t>•Формування особистості </a:t>
            </a:r>
            <a:endParaRPr lang="ru-RU" sz="1200" b="1" dirty="0">
              <a:solidFill>
                <a:srgbClr val="69A12B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124200" y="4220836"/>
            <a:ext cx="2819400" cy="1494164"/>
          </a:xfrm>
          <a:prstGeom prst="rightArrow">
            <a:avLst>
              <a:gd name="adj1" fmla="val 83895"/>
              <a:gd name="adj2" fmla="val 50000"/>
            </a:avLst>
          </a:prstGeom>
          <a:solidFill>
            <a:srgbClr val="FFFF0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 smtClean="0">
                <a:solidFill>
                  <a:srgbClr val="69A12B"/>
                </a:solidFill>
              </a:rPr>
              <a:t>• </a:t>
            </a:r>
            <a:r>
              <a:rPr lang="uk-UA" b="1" dirty="0" err="1" smtClean="0">
                <a:solidFill>
                  <a:srgbClr val="69A12B"/>
                </a:solidFill>
              </a:rPr>
              <a:t>Індивідіальна</a:t>
            </a:r>
            <a:r>
              <a:rPr lang="uk-UA" b="1" dirty="0" smtClean="0">
                <a:solidFill>
                  <a:srgbClr val="69A12B"/>
                </a:solidFill>
              </a:rPr>
              <a:t> </a:t>
            </a:r>
          </a:p>
          <a:p>
            <a:r>
              <a:rPr lang="uk-UA" b="1" dirty="0" smtClean="0">
                <a:solidFill>
                  <a:srgbClr val="69A12B"/>
                </a:solidFill>
              </a:rPr>
              <a:t>• Групова</a:t>
            </a:r>
          </a:p>
          <a:p>
            <a:r>
              <a:rPr lang="uk-UA" b="1" dirty="0" smtClean="0">
                <a:solidFill>
                  <a:srgbClr val="69A12B"/>
                </a:solidFill>
              </a:rPr>
              <a:t>• Фронтальна</a:t>
            </a:r>
            <a:endParaRPr lang="ru-RU" b="1" dirty="0">
              <a:solidFill>
                <a:srgbClr val="69A12B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7772400" y="2386012"/>
            <a:ext cx="914400" cy="2700382"/>
          </a:xfrm>
          <a:prstGeom prst="flowChartAlternateProcess">
            <a:avLst/>
          </a:prstGeom>
          <a:solidFill>
            <a:srgbClr val="50C85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П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Р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О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Є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К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Т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6248400" y="2266163"/>
            <a:ext cx="914400" cy="3205207"/>
          </a:xfrm>
          <a:prstGeom prst="flowChartAlternateProcess">
            <a:avLst/>
          </a:prstGeom>
          <a:solidFill>
            <a:srgbClr val="50C850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П   д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Р    і 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О   я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Є   л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К   ь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Т   н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Н   і 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А   с</a:t>
            </a:r>
          </a:p>
          <a:p>
            <a:pPr algn="ctr"/>
            <a:r>
              <a:rPr lang="uk-UA" b="1" dirty="0" smtClean="0">
                <a:solidFill>
                  <a:srgbClr val="FFFF00"/>
                </a:solidFill>
              </a:rPr>
              <a:t>      т </a:t>
            </a:r>
          </a:p>
          <a:p>
            <a:pPr algn="ctr"/>
            <a:r>
              <a:rPr lang="uk-UA" b="1" dirty="0">
                <a:solidFill>
                  <a:srgbClr val="FFFF00"/>
                </a:solidFill>
              </a:rPr>
              <a:t> </a:t>
            </a:r>
            <a:r>
              <a:rPr lang="uk-UA" b="1" dirty="0" smtClean="0">
                <a:solidFill>
                  <a:srgbClr val="FFFF00"/>
                </a:solidFill>
              </a:rPr>
              <a:t>     ь</a:t>
            </a:r>
          </a:p>
        </p:txBody>
      </p:sp>
      <p:sp>
        <p:nvSpPr>
          <p:cNvPr id="14" name="Нашивка 13"/>
          <p:cNvSpPr/>
          <p:nvPr/>
        </p:nvSpPr>
        <p:spPr>
          <a:xfrm>
            <a:off x="7295566" y="3736204"/>
            <a:ext cx="400634" cy="378596"/>
          </a:xfrm>
          <a:prstGeom prst="chevron">
            <a:avLst/>
          </a:prstGeom>
          <a:solidFill>
            <a:srgbClr val="69A12B"/>
          </a:solidFill>
          <a:ln>
            <a:solidFill>
              <a:srgbClr val="69A1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704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uk-UA" sz="36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Сучасний урок  трудового навчання…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1600200"/>
            <a:ext cx="7772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/>
              <a:t>*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Його проводять не для учнів, а разом з ними.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* Панує атмосфера інтересу, довіри і співробітництва      (педагогіка партнерства).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* Його характеризує не навчання словом, а навчання справою.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* Тут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немає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місця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для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нудьги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, страху і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злості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від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безсилля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* Є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місце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кожній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дитині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, тому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що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сучасний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урок –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запорука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успіху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у </a:t>
            </a: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</a:rPr>
              <a:t>майбутньому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 для кожного. </a:t>
            </a:r>
          </a:p>
          <a:p>
            <a:pPr marL="0" indent="0">
              <a:buNone/>
            </a:pP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34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uk-UA" sz="36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Мріі</a:t>
            </a:r>
            <a:r>
              <a:rPr lang="uk-UA" sz="36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</a:t>
            </a:r>
            <a:r>
              <a:rPr lang="uk-UA" sz="36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стают</a:t>
            </a:r>
            <a:r>
              <a:rPr lang="uk-UA" sz="36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реальністю, коли думки перетворюються на дії  (</a:t>
            </a:r>
            <a:r>
              <a:rPr lang="uk-UA" sz="36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проєктна</a:t>
            </a:r>
            <a:r>
              <a:rPr lang="uk-UA" sz="36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діяльність учнів)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62000" y="1371601"/>
            <a:ext cx="4038600" cy="6858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dirty="0" err="1" smtClean="0">
                <a:solidFill>
                  <a:srgbClr val="69A12B"/>
                </a:solidFill>
              </a:rPr>
              <a:t>Виготовлення</a:t>
            </a:r>
            <a:r>
              <a:rPr lang="ru-RU" sz="2000" dirty="0" smtClean="0">
                <a:solidFill>
                  <a:srgbClr val="69A12B"/>
                </a:solidFill>
              </a:rPr>
              <a:t>   </a:t>
            </a:r>
            <a:r>
              <a:rPr lang="ru-RU" sz="2000" dirty="0" err="1" smtClean="0">
                <a:solidFill>
                  <a:srgbClr val="69A12B"/>
                </a:solidFill>
              </a:rPr>
              <a:t>декоративних</a:t>
            </a:r>
            <a:r>
              <a:rPr lang="ru-RU" sz="2000" dirty="0" smtClean="0">
                <a:solidFill>
                  <a:srgbClr val="69A12B"/>
                </a:solidFill>
              </a:rPr>
              <a:t> </a:t>
            </a:r>
            <a:r>
              <a:rPr lang="ru-RU" sz="2000" dirty="0" err="1" smtClean="0">
                <a:solidFill>
                  <a:srgbClr val="69A12B"/>
                </a:solidFill>
              </a:rPr>
              <a:t>пляшок</a:t>
            </a:r>
            <a:endParaRPr lang="ru-RU" sz="2000" dirty="0">
              <a:solidFill>
                <a:srgbClr val="69A12B"/>
              </a:solidFill>
            </a:endParaRPr>
          </a:p>
        </p:txBody>
      </p:sp>
      <p:pic>
        <p:nvPicPr>
          <p:cNvPr id="1026" name="Picture 2" descr="D:\ГОНЧАРСТВО\ВСІ ФОТО\ФОТО учнів 2017-2018\8 клас\свято 0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72" y="2128374"/>
            <a:ext cx="3567115" cy="221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041775" cy="914400"/>
          </a:xfrm>
        </p:spPr>
        <p:txBody>
          <a:bodyPr>
            <a:normAutofit fontScale="92500" lnSpcReduction="20000"/>
          </a:bodyPr>
          <a:lstStyle/>
          <a:p>
            <a:pPr lvl="0"/>
            <a:endParaRPr lang="ru-RU" sz="2000" dirty="0" smtClean="0">
              <a:solidFill>
                <a:prstClr val="black"/>
              </a:solidFill>
            </a:endParaRPr>
          </a:p>
          <a:p>
            <a:pPr lvl="0"/>
            <a:endParaRPr lang="ru-RU" sz="2000" dirty="0">
              <a:solidFill>
                <a:prstClr val="black"/>
              </a:solidFill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</a:rPr>
              <a:t>            </a:t>
            </a:r>
            <a:r>
              <a:rPr lang="ru-RU" sz="2000" dirty="0" err="1" smtClean="0">
                <a:solidFill>
                  <a:srgbClr val="69A12B"/>
                </a:solidFill>
              </a:rPr>
              <a:t>Виготовлення</a:t>
            </a:r>
            <a:r>
              <a:rPr lang="ru-RU" sz="2000" dirty="0" smtClean="0">
                <a:solidFill>
                  <a:srgbClr val="69A12B"/>
                </a:solidFill>
              </a:rPr>
              <a:t> </a:t>
            </a:r>
            <a:r>
              <a:rPr lang="ru-RU" sz="2000" dirty="0" err="1">
                <a:solidFill>
                  <a:srgbClr val="69A12B"/>
                </a:solidFill>
              </a:rPr>
              <a:t>топіарію</a:t>
            </a:r>
            <a:endParaRPr lang="ru-RU" sz="2000" dirty="0">
              <a:solidFill>
                <a:srgbClr val="69A12B"/>
              </a:solidFill>
            </a:endParaRP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838200" y="2174875"/>
            <a:ext cx="7848601" cy="3951288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                                       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                       </a:t>
            </a:r>
          </a:p>
          <a:p>
            <a:pPr marL="0" indent="0">
              <a:buNone/>
            </a:pPr>
            <a:r>
              <a:rPr lang="uk-UA" sz="2000" b="1" dirty="0" smtClean="0"/>
              <a:t>   </a:t>
            </a:r>
            <a:endParaRPr lang="uk-UA" sz="2000" b="1" dirty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endParaRPr lang="uk-UA" sz="2000" b="1" dirty="0"/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r>
              <a:rPr lang="uk-UA" sz="1900" b="1" dirty="0" smtClean="0">
                <a:solidFill>
                  <a:srgbClr val="69A12B"/>
                </a:solidFill>
              </a:rPr>
              <a:t>Створення сюжетної композиції  </a:t>
            </a:r>
            <a:endParaRPr lang="ru-RU" sz="1900" b="1" dirty="0">
              <a:solidFill>
                <a:srgbClr val="69A12B"/>
              </a:solidFill>
            </a:endParaRPr>
          </a:p>
        </p:txBody>
      </p:sp>
      <p:pic>
        <p:nvPicPr>
          <p:cNvPr id="1027" name="Picture 3" descr="D:\ГОНЧАРСТВО\ВСІ ФОТО\ФОТО 2019-2020\Топиарий\20191024_1048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53" y="2702443"/>
            <a:ext cx="1905000" cy="2823104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ГОНЧАРСТВО\ВСІ ФОТО\ФОТО 2019-2020\Топиарий\20191106_123248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47" y="2133600"/>
            <a:ext cx="1981200" cy="3960790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ГОНЧАРСТВО\Відкриті мої заходи 2019-20\Для БЛОГУ\Виставка учнівських робіт\20190128_124953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269" y="4760285"/>
            <a:ext cx="2657383" cy="1873963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531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uk-UA" sz="32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Проєктна</a:t>
            </a:r>
            <a:r>
              <a:rPr lang="uk-UA" sz="32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діяльність на </a:t>
            </a:r>
            <a:r>
              <a:rPr lang="uk-UA" sz="32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уроках</a:t>
            </a:r>
            <a:r>
              <a:rPr lang="uk-UA" sz="32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та після…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4995" y="1219201"/>
            <a:ext cx="3659188" cy="6858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dirty="0" smtClean="0">
                <a:solidFill>
                  <a:srgbClr val="69A12B"/>
                </a:solidFill>
              </a:rPr>
              <a:t>Створення композицій з   природних матеріалів</a:t>
            </a:r>
            <a:endParaRPr lang="ru-RU" dirty="0">
              <a:solidFill>
                <a:srgbClr val="69A12B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19201"/>
            <a:ext cx="4041775" cy="68579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Робота з декоративними матеріалами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D:\ГОНЧАРСТВО\Відкриті мої заходи 2019-20\Для БЛОГУ\Виставка учнівських робіт\20190926_143556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57661"/>
            <a:ext cx="2057400" cy="2684621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ГОНЧАРСТВО\ВСІ ФОТО\ФОТО 2019-2020\10 клас\Флористична композиція на асфальті\IMG-cfdb382354dfe550ba53193930a33dba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437821"/>
            <a:ext cx="2057400" cy="3140392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ГОНЧАРСТВО\ВСІ ФОТО\ФОТО 2019-2020\события 10 клас\20200305_132150-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4041775" cy="2473504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ГОНЧАРСТВО\ВСІ ФОТО\ФОТО 2019-2020\Ангел майстер клас\20200205_103201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95800"/>
            <a:ext cx="3084513" cy="2120143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784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8153400" cy="1143000"/>
          </a:xfrm>
        </p:spPr>
        <p:txBody>
          <a:bodyPr>
            <a:noAutofit/>
          </a:bodyPr>
          <a:lstStyle/>
          <a:p>
            <a:pPr algn="l"/>
            <a:r>
              <a:rPr lang="uk-UA" sz="3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Моя </a:t>
            </a:r>
            <a:r>
              <a:rPr lang="uk-UA" sz="30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проєктна</a:t>
            </a:r>
            <a:r>
              <a:rPr lang="uk-UA" sz="3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діяльність разом з учнями.</a:t>
            </a:r>
            <a:r>
              <a:rPr lang="uk-UA" sz="24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/>
            </a:r>
            <a:br>
              <a:rPr lang="uk-UA" sz="24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</a:br>
            <a:r>
              <a:rPr lang="uk-UA" sz="24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</a:t>
            </a:r>
            <a:r>
              <a:rPr lang="uk-UA" sz="2400" b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</a:t>
            </a:r>
            <a:r>
              <a:rPr lang="uk-UA" sz="24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                    Виготовлення вбрання з </a:t>
            </a:r>
            <a:r>
              <a:rPr lang="uk-UA" sz="2400" b="1" dirty="0" err="1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відходних</a:t>
            </a:r>
            <a:r>
              <a:rPr lang="uk-UA" sz="24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 матеріалів</a:t>
            </a:r>
            <a:br>
              <a:rPr lang="uk-UA" sz="24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</a:br>
            <a:r>
              <a:rPr lang="uk-UA" sz="2000" dirty="0" smtClean="0">
                <a:solidFill>
                  <a:srgbClr val="69A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(участь моделей у шкільному конкурсі «Міс </a:t>
            </a:r>
            <a:r>
              <a:rPr lang="uk-UA" sz="2000" dirty="0" err="1" smtClean="0">
                <a:solidFill>
                  <a:srgbClr val="69A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Слобожаночка</a:t>
            </a:r>
            <a:r>
              <a:rPr lang="uk-UA" sz="2000" dirty="0" smtClean="0">
                <a:solidFill>
                  <a:srgbClr val="69A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»)</a:t>
            </a:r>
            <a:endParaRPr lang="ru-RU" sz="2000" dirty="0">
              <a:solidFill>
                <a:srgbClr val="69A12B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3000" y="1535113"/>
            <a:ext cx="1905000" cy="63976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-2019-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6000" y="1535113"/>
            <a:ext cx="1219200" cy="639762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accent6">
                    <a:lumMod val="50000"/>
                  </a:schemeClr>
                </a:solidFill>
              </a:rPr>
              <a:t>-2020-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D:\ГОНЧАРСТВО\ВСІ ФОТО\ФОТО 2019-2020\события 10 клас\20200305_1514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9800"/>
            <a:ext cx="2390625" cy="4250000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ГОНЧАРСТВО\Відкриті мої заходи 2020-2021\Виставка творчих робіт 08.02.2021\IMG_20201126_194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828800"/>
            <a:ext cx="2174256" cy="4667250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ГОНЧАРСТВО\Відкриті мої заходи 2020-2021\Виставка творчих робіт 08.02.2021\IMG_20201126_1521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902"/>
            <a:ext cx="2667000" cy="4185474"/>
          </a:xfrm>
          <a:prstGeom prst="rect">
            <a:avLst/>
          </a:prstGeom>
          <a:noFill/>
          <a:ln w="28575">
            <a:solidFill>
              <a:srgbClr val="69A12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67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305800" cy="715962"/>
          </a:xfrm>
        </p:spPr>
        <p:txBody>
          <a:bodyPr/>
          <a:lstStyle/>
          <a:p>
            <a:r>
              <a:rPr lang="uk-UA" sz="3000" b="1" dirty="0" smtClean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Підвищення кваліфікації та самоосвітня діяльність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1066800"/>
            <a:ext cx="3810000" cy="1752600"/>
          </a:xfrm>
        </p:spPr>
        <p:txBody>
          <a:bodyPr>
            <a:normAutofit fontScale="55000" lnSpcReduction="20000"/>
          </a:bodyPr>
          <a:lstStyle/>
          <a:p>
            <a:pPr lvl="0" algn="just">
              <a:tabLst>
                <a:tab pos="1133475" algn="l"/>
              </a:tabLst>
            </a:pP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Тематичні спецкурси від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КВНЗ «Харківська академія неперервної освіти</a:t>
            </a:r>
            <a:r>
              <a:rPr lang="uk-UA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»:</a:t>
            </a:r>
            <a:endParaRPr lang="ru-RU" dirty="0">
              <a:solidFill>
                <a:schemeClr val="accent6">
                  <a:lumMod val="50000"/>
                </a:schemeClr>
              </a:solidFill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1133475" algn="l"/>
              </a:tabLst>
            </a:pPr>
            <a:endParaRPr lang="uk-UA" dirty="0" smtClean="0">
              <a:solidFill>
                <a:srgbClr val="69A12B"/>
              </a:solidFill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1133475" algn="l"/>
              </a:tabLst>
            </a:pP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«Організація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освітнього процесу з трудового навчання та технологій в умовах дистанційного та змішаного навчання»,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від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10.11.2020</a:t>
            </a:r>
          </a:p>
          <a:p>
            <a:pPr algn="just">
              <a:spcAft>
                <a:spcPts val="0"/>
              </a:spcAft>
              <a:tabLst>
                <a:tab pos="1133475" algn="l"/>
              </a:tabLst>
            </a:pPr>
            <a:endParaRPr lang="uk-UA" i="1" dirty="0" smtClean="0">
              <a:solidFill>
                <a:schemeClr val="accent6">
                  <a:lumMod val="50000"/>
                </a:schemeClr>
              </a:solidFill>
              <a:ea typeface="Times New Roman"/>
            </a:endParaRPr>
          </a:p>
          <a:p>
            <a:pPr algn="just">
              <a:spcAft>
                <a:spcPts val="0"/>
              </a:spcAft>
              <a:tabLst>
                <a:tab pos="1133475" algn="l"/>
              </a:tabLst>
            </a:pP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«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Образотворче мистецтво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», </a:t>
            </a:r>
            <a:r>
              <a:rPr lang="uk-UA" i="1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від </a:t>
            </a:r>
            <a:r>
              <a:rPr lang="uk-UA" i="1" dirty="0" smtClean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29.01.2021</a:t>
            </a:r>
            <a:endParaRPr lang="ru-RU" i="1" dirty="0">
              <a:solidFill>
                <a:schemeClr val="accent6">
                  <a:lumMod val="50000"/>
                </a:schemeClr>
              </a:solidFill>
              <a:ea typeface="Times New Roman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00600" y="838201"/>
            <a:ext cx="4114800" cy="609599"/>
          </a:xfrm>
        </p:spPr>
        <p:txBody>
          <a:bodyPr>
            <a:normAutofit/>
          </a:bodyPr>
          <a:lstStyle/>
          <a:p>
            <a:pPr algn="just"/>
            <a:r>
              <a:rPr lang="uk-UA" sz="1600" dirty="0" smtClean="0">
                <a:solidFill>
                  <a:srgbClr val="69A12B"/>
                </a:solidFill>
              </a:rPr>
              <a:t>Онлайн-курси від </a:t>
            </a:r>
            <a:r>
              <a:rPr lang="uk-UA" sz="1600" dirty="0" err="1" smtClean="0">
                <a:solidFill>
                  <a:srgbClr val="69A12B"/>
                </a:solidFill>
                <a:ea typeface="Times New Roman"/>
              </a:rPr>
              <a:t>проєктних</a:t>
            </a:r>
            <a:r>
              <a:rPr lang="uk-UA" sz="1600" dirty="0" smtClean="0">
                <a:solidFill>
                  <a:srgbClr val="69A12B"/>
                </a:solidFill>
                <a:ea typeface="Times New Roman"/>
              </a:rPr>
              <a:t> </a:t>
            </a:r>
            <a:r>
              <a:rPr lang="uk-UA" sz="1600" dirty="0">
                <a:solidFill>
                  <a:srgbClr val="69A12B"/>
                </a:solidFill>
                <a:ea typeface="Times New Roman"/>
              </a:rPr>
              <a:t>платформ</a:t>
            </a:r>
            <a:r>
              <a:rPr lang="uk-UA" sz="1600" i="1" dirty="0">
                <a:solidFill>
                  <a:srgbClr val="69A12B"/>
                </a:solidFill>
                <a:ea typeface="Times New Roman"/>
              </a:rPr>
              <a:t> «</a:t>
            </a:r>
            <a:r>
              <a:rPr lang="en-US" sz="1600" i="1" dirty="0" err="1">
                <a:solidFill>
                  <a:srgbClr val="69A12B"/>
                </a:solidFill>
                <a:ea typeface="Times New Roman"/>
              </a:rPr>
              <a:t>EdEra</a:t>
            </a:r>
            <a:r>
              <a:rPr lang="uk-UA" sz="1600" i="1" dirty="0">
                <a:solidFill>
                  <a:srgbClr val="69A12B"/>
                </a:solidFill>
                <a:ea typeface="Times New Roman"/>
              </a:rPr>
              <a:t>», «</a:t>
            </a:r>
            <a:r>
              <a:rPr lang="en-US" sz="1600" i="1" dirty="0">
                <a:solidFill>
                  <a:srgbClr val="69A12B"/>
                </a:solidFill>
                <a:ea typeface="Times New Roman"/>
              </a:rPr>
              <a:t>Prometheus</a:t>
            </a:r>
            <a:r>
              <a:rPr lang="uk-UA" sz="1600" i="1" dirty="0" smtClean="0">
                <a:solidFill>
                  <a:srgbClr val="69A12B"/>
                </a:solidFill>
                <a:ea typeface="Times New Roman"/>
              </a:rPr>
              <a:t>» 2018, 2019, 2020</a:t>
            </a:r>
            <a:endParaRPr lang="ru-RU" sz="1600" dirty="0">
              <a:solidFill>
                <a:srgbClr val="69A12B"/>
              </a:solidFill>
            </a:endParaRPr>
          </a:p>
        </p:txBody>
      </p:sp>
      <p:pic>
        <p:nvPicPr>
          <p:cNvPr id="2050" name="Picture 2" descr="D:\ГОНЧАРСТВО\Відкриті мої заходи 2020-2021\СЕРТИФІКАТ курс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709706"/>
            <a:ext cx="2895600" cy="203646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аринка\Downloads\IMG_20210317_095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37005">
            <a:off x="2210267" y="4148566"/>
            <a:ext cx="2719149" cy="193536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Даринка\Downloads\IMG_20210317_09432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45" y="1524000"/>
            <a:ext cx="2126413" cy="1445813"/>
          </a:xfrm>
          <a:prstGeom prst="rect">
            <a:avLst/>
          </a:prstGeom>
          <a:noFill/>
          <a:ln w="1905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s://1.bp.blogspot.com/-o2-6MpFjIeY/Xt3ttV1bf3I/AAAAAAAAAak/chRfzBQTFFYGrPkljW3mIbLupEgffa7GACEwYBhgLKs0DAL1OcqyPKqI2Ta9UgpkIEGfI4RtVgUUItXNx1D01Azc9g6GlB44hji69ZwSaP4JmdPYX97dbjATFnk4dBypfyP5sbhXG3rP21IB_pjOn7os-ylsYDynAgeJpaqQE9l-cBJrOB_OYHM5A9QQLgGTxRrD8Pojax8sTTGePJoxn6o9aj3uXyWIHz5YxAkiRUwq_zaDraoSovIPKqc5UZblByISX3X5HdkkL4RMJZchjrs3mC2CuiFwmjCe3xJ9q4jXCRtSu8wRjVdfZL7d5sfZ34lKxV1zGRCjl4QJMgKGNenit0OsTdBDogdCS0mZl8h3PnLuZYCMYox2TZ1hJ-uWYmkLccFb0FeXuex160yHxawzRfd9aoLc-716F04fK1LMIilEpzVafjgvmEu9cyV3Oyq6LJLFCEIp2EbjFNau-vlICxKlRtrfG3MczUV4Mr-kEm6gqlzVmxZfoBJWXcjOSNzm8uoDPTFs69WhG0b_-plMtzi_PzvxOntm5hPz9vTBttQ8r5FV-ajGndp-boedzOmIcW0GlV2-VQigmYjSyZLIFbGU-r6dLTfOKnJM2hfe1eMUx986KrCCMDCamKWoZZA7JWQ8GCmiGm3Rq_nowzOH39gU/s1600/IMG_20200606_1516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64" y="2819400"/>
            <a:ext cx="2042604" cy="142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s://1.bp.blogspot.com/-fOAraKuFLJI/XrL4Ag8C_3I/AAAAAAAAAWE/lYB8Bicj0IMZY6-6zSdqnuHBeXPmsV9-QCLcBGAsYHQ/s1600/IMG_20200506_1523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69" y="3973510"/>
            <a:ext cx="2133600" cy="1540934"/>
          </a:xfrm>
          <a:prstGeom prst="rect">
            <a:avLst/>
          </a:prstGeom>
          <a:noFill/>
          <a:ln w="1905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s://1.bp.blogspot.com/-TVd1ObUurEA/XrL1WXbK1bI/AAAAAAAAAV8/-6GvQg2Dfxss81P-Oq6k-0Q5qNv7iLQjQCLcBGAsYHQ/s1600/IMG_20200506_1509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796" y="4833891"/>
            <a:ext cx="2235134" cy="1581150"/>
          </a:xfrm>
          <a:prstGeom prst="rect">
            <a:avLst/>
          </a:prstGeom>
          <a:noFill/>
          <a:ln w="1905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1.bp.blogspot.com/-ebwwmzObYdA/XqbNes010MI/AAAAAAAAAJI/ISr6CGMOsLQhJfbJijdvD-oFWN__i6shgCLcBGAsYHQ/s1600/IMG-c6baf003dace3251141ada364748b981-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500" y="1891240"/>
            <a:ext cx="1921461" cy="1400176"/>
          </a:xfrm>
          <a:prstGeom prst="rect">
            <a:avLst/>
          </a:prstGeom>
          <a:noFill/>
          <a:ln w="1905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1.bp.blogspot.com/-OnUThpEksg4/XqbNcF5eJdI/AAAAAAAAAJE/UuQKtQYt_YcdFQnfsRC-jyJpP99ohc1WwCLcBGAsYHQ/s1600/IMG-b4126df2a762597d407637fa0301ca60-V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783942"/>
            <a:ext cx="1649208" cy="1189568"/>
          </a:xfrm>
          <a:prstGeom prst="rect">
            <a:avLst/>
          </a:prstGeom>
          <a:noFill/>
          <a:ln w="19050">
            <a:solidFill>
              <a:srgbClr val="00808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378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C3D69B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637</Words>
  <Application>Microsoft Office PowerPoint</Application>
  <PresentationFormat>Экран (4:3)</PresentationFormat>
  <Paragraphs>107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Cassandra</vt:lpstr>
      <vt:lpstr>Times New Roman</vt:lpstr>
      <vt:lpstr>Тема Office</vt:lpstr>
      <vt:lpstr>Презентация PowerPoint</vt:lpstr>
      <vt:lpstr>Візитна картка </vt:lpstr>
      <vt:lpstr>Методична тема, над якою я працюю:</vt:lpstr>
      <vt:lpstr>Урок – основна форма організації навчального процесу</vt:lpstr>
      <vt:lpstr>Сучасний урок  трудового навчання… </vt:lpstr>
      <vt:lpstr>Мріі стают реальністю, коли думки перетворюються на дії  (проєктна діяльність учнів)</vt:lpstr>
      <vt:lpstr>Проєктна діяльність на уроках та після…</vt:lpstr>
      <vt:lpstr>Моя проєктна діяльність разом з учнями.                        Виготовлення вбрання з відходних матеріалів   (участь моделей у шкільному конкурсі «Міс Слобожаночка»)</vt:lpstr>
      <vt:lpstr>Підвищення кваліфікації та самоосвітня діяльність</vt:lpstr>
      <vt:lpstr>Мої друковані роботи</vt:lpstr>
      <vt:lpstr>Участь у фахових заходах </vt:lpstr>
      <vt:lpstr>Позакласна діяльність</vt:lpstr>
      <vt:lpstr> Дякую за увагу!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Даринка</cp:lastModifiedBy>
  <cp:revision>132</cp:revision>
  <dcterms:created xsi:type="dcterms:W3CDTF">2013-08-23T08:38:35Z</dcterms:created>
  <dcterms:modified xsi:type="dcterms:W3CDTF">2021-03-18T18:41:25Z</dcterms:modified>
</cp:coreProperties>
</file>