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56" r:id="rId2"/>
    <p:sldId id="259" r:id="rId3"/>
    <p:sldId id="260" r:id="rId4"/>
    <p:sldId id="266" r:id="rId5"/>
    <p:sldId id="263" r:id="rId6"/>
    <p:sldId id="264" r:id="rId7"/>
    <p:sldId id="267" r:id="rId8"/>
    <p:sldId id="268" r:id="rId9"/>
    <p:sldId id="265" r:id="rId10"/>
    <p:sldId id="271" r:id="rId11"/>
    <p:sldId id="272" r:id="rId12"/>
    <p:sldId id="273" r:id="rId13"/>
    <p:sldId id="261" r:id="rId14"/>
    <p:sldId id="262" r:id="rId15"/>
    <p:sldId id="274" r:id="rId16"/>
    <p:sldId id="275" r:id="rId17"/>
    <p:sldId id="269" r:id="rId18"/>
    <p:sldId id="270" r:id="rId19"/>
    <p:sldId id="276" r:id="rId20"/>
    <p:sldId id="278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D7D7"/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-1260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0973" y="4097739"/>
            <a:ext cx="7902054" cy="1876607"/>
          </a:xfrm>
        </p:spPr>
        <p:txBody>
          <a:bodyPr>
            <a:noAutofit/>
          </a:bodyPr>
          <a:lstStyle/>
          <a:p>
            <a:r>
              <a:rPr lang="uk-UA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День рідної мови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6344" y="6056243"/>
            <a:ext cx="4572000" cy="485870"/>
          </a:xfrm>
        </p:spPr>
        <p:txBody>
          <a:bodyPr>
            <a:normAutofit lnSpcReduction="10000"/>
          </a:bodyPr>
          <a:lstStyle/>
          <a:p>
            <a:r>
              <a:rPr lang="uk-UA" sz="32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 лютого</a:t>
            </a:r>
            <a:endParaRPr lang="ru-RU" sz="2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4762499"/>
            <a:ext cx="7886700" cy="19304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Дивуєшся дорогоцінності мови нашої: в ній що не звук, то подарунок, все крупно, </a:t>
            </a:r>
            <a:r>
              <a:rPr lang="uk-UA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зернисто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як самі перла. </a:t>
            </a:r>
          </a:p>
          <a:p>
            <a:pPr marL="0" indent="0" algn="r">
              <a:buNone/>
            </a:pPr>
            <a:r>
              <a:rPr lang="uk-UA" sz="2800" i="1" dirty="0" smtClean="0"/>
              <a:t>(Микола Гоголь)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2048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4" y="114300"/>
            <a:ext cx="5165726" cy="471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122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350" y="3987799"/>
            <a:ext cx="7886700" cy="257016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 smtClean="0"/>
              <a:t>Українська мова – одна з найкрасивіших мов у світі. Так вважаємо не лише ми, українці, а й інші жителі світу. Так, наприклад, на мовному конкурсі в Італії її визнали другою за мелодійністю мовою світу після італійської, звісно. А в 1934 році в Парижі українська мова ввійшла до трійки найкрасивіших мов світу.</a:t>
            </a:r>
            <a:endParaRPr lang="uk-UA" dirty="0"/>
          </a:p>
        </p:txBody>
      </p:sp>
      <p:pic>
        <p:nvPicPr>
          <p:cNvPr id="18434" name="Picture 2" descr="Картинки по запросу українська мов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76"/>
          <a:stretch/>
        </p:blipFill>
        <p:spPr bwMode="auto">
          <a:xfrm>
            <a:off x="1552574" y="88900"/>
            <a:ext cx="5995567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466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150" y="111126"/>
            <a:ext cx="7886700" cy="1325563"/>
          </a:xfrm>
        </p:spPr>
        <p:txBody>
          <a:bodyPr/>
          <a:lstStyle/>
          <a:p>
            <a:pPr algn="ctr"/>
            <a:r>
              <a:rPr lang="uk-UA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Факти про українську мову</a:t>
            </a: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100" y="4809390"/>
            <a:ext cx="4267200" cy="201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139824"/>
            <a:ext cx="8788400" cy="5172075"/>
          </a:xfrm>
        </p:spPr>
        <p:txBody>
          <a:bodyPr>
            <a:normAutofit/>
          </a:bodyPr>
          <a:lstStyle/>
          <a:p>
            <a:pPr algn="just"/>
            <a:r>
              <a:rPr lang="uk-UA" sz="2400" dirty="0" smtClean="0"/>
              <a:t> Сучасна українська мова має близько 256 тисяч слів.</a:t>
            </a:r>
          </a:p>
          <a:p>
            <a:pPr algn="just"/>
            <a:r>
              <a:rPr lang="uk-UA" sz="2400" dirty="0" smtClean="0"/>
              <a:t>Українська мова, за різними даними, займає двадцять </a:t>
            </a:r>
            <a:r>
              <a:rPr lang="uk-UA" sz="2400" dirty="0" err="1" smtClean="0"/>
              <a:t>п'яте або тр</a:t>
            </a:r>
            <a:r>
              <a:rPr lang="uk-UA" sz="2400" dirty="0" smtClean="0"/>
              <a:t>идцять друге місце за кількістю носіїв серед найпоширеніших мов у світі. Для 36-37,5 мільйонів осіб українська мова є рідною.</a:t>
            </a:r>
          </a:p>
          <a:p>
            <a:pPr algn="just"/>
            <a:r>
              <a:rPr lang="uk-UA" sz="2400" dirty="0" smtClean="0"/>
              <a:t>Дослідники довели, що багато українських слів та мовних коренів були поширені ще у часи трипільської культури, про що свідчать топографічні назви, народні пісні </a:t>
            </a:r>
            <a:r>
              <a:rPr lang="uk-UA" sz="2400" dirty="0" err="1" smtClean="0"/>
              <a:t>сонцепоклонницьких</a:t>
            </a:r>
            <a:r>
              <a:rPr lang="uk-UA" sz="2400" dirty="0" smtClean="0"/>
              <a:t> часів та значний слід у </a:t>
            </a:r>
            <a:r>
              <a:rPr lang="uk-UA" sz="2400" dirty="0" err="1" smtClean="0"/>
              <a:t>древньо-індійській</a:t>
            </a:r>
            <a:r>
              <a:rPr lang="uk-UA" sz="2400" dirty="0" smtClean="0"/>
              <a:t> мові. </a:t>
            </a:r>
          </a:p>
          <a:p>
            <a:pPr algn="just"/>
            <a:r>
              <a:rPr lang="uk-UA" sz="2400" dirty="0" smtClean="0"/>
              <a:t>Осередком літературної української мови дослідники вважають Полтавщину і Чернігівщину. </a:t>
            </a:r>
          </a:p>
          <a:p>
            <a:pPr algn="just"/>
            <a:r>
              <a:rPr lang="uk-UA" sz="2400" dirty="0" smtClean="0"/>
              <a:t>Українська мова багата на синоніми.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069471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Результат пошуку зображень за запитом &quot;мов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25" y="1539074"/>
            <a:ext cx="8876833" cy="5087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63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65" y="2474197"/>
            <a:ext cx="9025441" cy="429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3792" y="739857"/>
            <a:ext cx="8293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C00000"/>
                </a:solidFill>
              </a:rPr>
              <a:t>108 синонімів дієслова «говорити»</a:t>
            </a:r>
            <a:endParaRPr lang="uk-UA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757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300" y="3098799"/>
            <a:ext cx="8559800" cy="3662363"/>
          </a:xfrm>
        </p:spPr>
        <p:txBody>
          <a:bodyPr/>
          <a:lstStyle/>
          <a:p>
            <a:pPr algn="just"/>
            <a:r>
              <a:rPr lang="uk-UA" sz="2400" b="1" dirty="0" smtClean="0"/>
              <a:t>Українська мова є мовою корінного населення, що віками проживає на всій території сучасної України.</a:t>
            </a:r>
            <a:endParaRPr lang="uk-UA" sz="2400" dirty="0" smtClean="0"/>
          </a:p>
          <a:p>
            <a:pPr algn="just"/>
            <a:r>
              <a:rPr lang="uk-UA" sz="2400" dirty="0" smtClean="0"/>
              <a:t>Більшість вчених вважають, що українська мова виникла близько середини першого тисячоліття нашої ери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pPr algn="just"/>
            <a:r>
              <a:rPr lang="uk-UA" sz="2400" dirty="0" smtClean="0"/>
              <a:t>Разом з тим, чимало вживаних сьогодні українських слів та мовних коренів були поширені ще у часи Трипільської культури, про що свідчать топографічні назви, народні пісні </a:t>
            </a:r>
            <a:r>
              <a:rPr lang="uk-UA" sz="2400" dirty="0" err="1" smtClean="0"/>
              <a:t>сонцепоклоннецьких</a:t>
            </a:r>
            <a:r>
              <a:rPr lang="uk-UA" sz="2400" dirty="0" smtClean="0"/>
              <a:t> часів та значний слід у </a:t>
            </a:r>
            <a:r>
              <a:rPr lang="uk-UA" sz="2400" dirty="0" err="1" smtClean="0"/>
              <a:t>древньо-індійській</a:t>
            </a:r>
            <a:r>
              <a:rPr lang="uk-UA" sz="2400" dirty="0" smtClean="0"/>
              <a:t> мові — ведичному санскриті, джерела якого дійшли до нас з давнини у 5 тисяч років</a:t>
            </a:r>
            <a:r>
              <a:rPr lang="ru-RU" sz="2400" dirty="0" smtClean="0"/>
              <a:t>.</a:t>
            </a:r>
            <a:endParaRPr lang="ru-RU" sz="2400" dirty="0"/>
          </a:p>
          <a:p>
            <a:endParaRPr lang="ru-RU" dirty="0"/>
          </a:p>
        </p:txBody>
      </p:sp>
      <p:pic>
        <p:nvPicPr>
          <p:cNvPr id="15362" name="Picture 2" descr="http://zolochiv.net/wp-content/uploads/2012/07/mova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86"/>
          <a:stretch/>
        </p:blipFill>
        <p:spPr bwMode="auto">
          <a:xfrm>
            <a:off x="2263775" y="114300"/>
            <a:ext cx="5162798" cy="299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305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zolochiv.net/wp-content/uploads/2012/07/mova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5" b="3161"/>
          <a:stretch/>
        </p:blipFill>
        <p:spPr bwMode="auto">
          <a:xfrm>
            <a:off x="1781175" y="1"/>
            <a:ext cx="5436584" cy="681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726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Еволюція писемності</a:t>
            </a:r>
            <a:endParaRPr lang="ru-RU" sz="4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4" name="Picture 4" descr="Результат пошуку зображень за запитом &quot;мова вмирання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" t="23334" r="5555"/>
          <a:stretch/>
        </p:blipFill>
        <p:spPr bwMode="auto">
          <a:xfrm>
            <a:off x="12879" y="2253803"/>
            <a:ext cx="9028093" cy="356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0" y="3829050"/>
            <a:ext cx="118110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uk-UA" dirty="0" err="1" smtClean="0"/>
              <a:t>Кленопис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124200" y="3817990"/>
            <a:ext cx="118110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uk-UA" dirty="0" smtClean="0"/>
              <a:t>Ієрогліфи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410200" y="3852399"/>
            <a:ext cx="118110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uk-UA" dirty="0" smtClean="0"/>
              <a:t>Алфавіт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439025" y="3861924"/>
            <a:ext cx="118110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uk-UA" dirty="0" err="1" smtClean="0"/>
              <a:t>Смайлики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1929" y="5191125"/>
            <a:ext cx="1181100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4000 до н.е.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2533650" y="5188148"/>
            <a:ext cx="1181100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2000 до н.е.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7859872" y="5188147"/>
            <a:ext cx="1093628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2000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10706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0550" y="98425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dirty="0" smtClean="0"/>
              <a:t>Знати, берегти і примножувати рідну мову – це обов’язок кожної людини. </a:t>
            </a:r>
          </a:p>
          <a:p>
            <a:pPr marL="0" indent="0" algn="just">
              <a:buNone/>
            </a:pPr>
            <a:r>
              <a:rPr lang="uk-UA" sz="2800" dirty="0" smtClean="0"/>
              <a:t>Народ, який не усвідомлює значення рідної мови, її ролі в розвитку особистості, не плекає її, не може розраховувати на гідне місце в суцвітті народів.</a:t>
            </a:r>
            <a:endParaRPr lang="uk-UA" sz="2800" dirty="0"/>
          </a:p>
        </p:txBody>
      </p:sp>
      <p:pic>
        <p:nvPicPr>
          <p:cNvPr id="12290" name="Picture 2" descr="Результат пошуку зображень за запитом &quot;мова&quot;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5F5F3"/>
              </a:clrFrom>
              <a:clrTo>
                <a:srgbClr val="F5F5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60"/>
          <a:stretch/>
        </p:blipFill>
        <p:spPr bwMode="auto">
          <a:xfrm>
            <a:off x="714375" y="2505125"/>
            <a:ext cx="7553325" cy="43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807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 descr="Картинки по запросу як парость виноградної лози плекайте мову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833" y="0"/>
            <a:ext cx="5885283" cy="549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47900" y="1543495"/>
            <a:ext cx="67691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парость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виноградної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лози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b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Плекайте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мову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Пильно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й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ненастанно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Політь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бур’ян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Чистіша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сльози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Вона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хай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</a:t>
            </a:r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uk-UA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en-US" sz="2800" i="1" dirty="0" smtClean="0"/>
              <a:t>(</a:t>
            </a:r>
            <a:r>
              <a:rPr lang="en-US" sz="2800" i="1" dirty="0" err="1" smtClean="0"/>
              <a:t>Максим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Рильський</a:t>
            </a:r>
            <a:r>
              <a:rPr lang="en-US" sz="2800" i="1" dirty="0" smtClean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12232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7135" y="6407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ru-RU" sz="4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Мови</a:t>
            </a:r>
            <a:r>
              <a: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4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</a:t>
            </a:r>
            <a:r>
              <a: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важливо</a:t>
            </a:r>
            <a:r>
              <a: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!” </a:t>
            </a:r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цей</a:t>
            </a:r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вислів</a:t>
            </a:r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обрано</a:t>
            </a:r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ЮНЕСКО </a:t>
            </a:r>
            <a:r>
              <a:rPr lang="ru-RU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гаслом</a:t>
            </a:r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Міжнародного</a:t>
            </a:r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дня </a:t>
            </a:r>
            <a:r>
              <a:rPr lang="ru-RU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рідної</a:t>
            </a:r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мови</a:t>
            </a:r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Результат пошуку зображень за запитом &quot;прапори глобус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942" y="2445958"/>
            <a:ext cx="3822833" cy="382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iktionary-logo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65" y="2684730"/>
            <a:ext cx="3543735" cy="334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949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Картинки по запросу як парость виноградної лози плекайте мову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026" y="444767"/>
            <a:ext cx="5224052" cy="342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мова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256" y="3870631"/>
            <a:ext cx="3307444" cy="298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Похожее изображени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99" y="4410958"/>
            <a:ext cx="3162454" cy="2167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941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DD5C"/>
              </a:clrFrom>
              <a:clrTo>
                <a:srgbClr val="F8DD5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060568" cy="637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476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245" y="2910624"/>
            <a:ext cx="8206257" cy="38379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i="1" dirty="0" smtClean="0"/>
              <a:t>Нації вмирають не від інфаркту.</a:t>
            </a: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i="1" dirty="0" smtClean="0"/>
              <a:t>Спочатку їм відбирає мову.</a:t>
            </a: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b="1" i="1" dirty="0" smtClean="0"/>
              <a:t>Ліна Костенко</a:t>
            </a:r>
          </a:p>
          <a:p>
            <a:pPr marL="0" indent="0">
              <a:buNone/>
            </a:pPr>
            <a:endParaRPr lang="uk-UA" sz="2400" dirty="0" smtClean="0"/>
          </a:p>
          <a:p>
            <a:pPr marL="0" indent="0" algn="just">
              <a:buNone/>
            </a:pPr>
            <a:r>
              <a:rPr lang="uk-UA" sz="2400" dirty="0" smtClean="0"/>
              <a:t>Міжнародний день рідної мови — день, який відзначають </a:t>
            </a:r>
            <a:r>
              <a:rPr lang="uk-UA" sz="2400" dirty="0" err="1" smtClean="0"/>
              <a:t>що</a:t>
            </a:r>
            <a:r>
              <a:rPr lang="uk-UA" sz="2400" dirty="0" smtClean="0"/>
              <a:t>року 21 лютого, починаючи з 2000 року. Про «підтримку мовного та культурного різноманіття та багатомовності» було оголошено на ХХХ сесії Генеральної конференції ЮНЕСКО, що </a:t>
            </a:r>
            <a:r>
              <a:rPr lang="uk-UA" sz="2400" dirty="0" err="1" smtClean="0"/>
              <a:t>пр</a:t>
            </a:r>
            <a:r>
              <a:rPr lang="uk-UA" sz="2400" dirty="0" smtClean="0"/>
              <a:t>оходила 26 жовтня — 17 листопада 1999 року в Парижі.</a:t>
            </a:r>
          </a:p>
          <a:p>
            <a:pPr marL="0" indent="0" algn="just">
              <a:buNone/>
            </a:pPr>
            <a:endParaRPr lang="uk-UA" sz="2400" dirty="0"/>
          </a:p>
        </p:txBody>
      </p:sp>
      <p:pic>
        <p:nvPicPr>
          <p:cNvPr id="6146" name="Picture 2" descr="Результат пошуку зображень за запитом &quot;мова&quot;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391" y="0"/>
            <a:ext cx="4493609" cy="307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Пов’язане зображення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45" y="77274"/>
            <a:ext cx="2613447" cy="261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752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556" y="2884868"/>
            <a:ext cx="8592623" cy="39731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dirty="0" smtClean="0"/>
              <a:t>Історія свята, на жаль, має дуже трагічний початок. 21 лютого 1952 року у </a:t>
            </a:r>
            <a:r>
              <a:rPr lang="uk-UA" sz="2400" dirty="0" err="1" smtClean="0"/>
              <a:t>Бангладеші</a:t>
            </a:r>
            <a:r>
              <a:rPr lang="uk-UA" sz="2400" dirty="0" smtClean="0"/>
              <a:t> влада жорстоко придушила демонстрацію протесту проти урядової заборони на використання в країні бенгальської мови. Відтоді цей день у </a:t>
            </a:r>
            <a:r>
              <a:rPr lang="uk-UA" sz="2400" dirty="0" err="1" smtClean="0"/>
              <a:t>Бангладеші</a:t>
            </a:r>
            <a:r>
              <a:rPr lang="uk-UA" sz="2400" dirty="0" smtClean="0"/>
              <a:t> став днем полеглих за рідну мову.</a:t>
            </a:r>
            <a:br>
              <a:rPr lang="uk-UA" sz="2400" dirty="0" smtClean="0"/>
            </a:br>
            <a:endParaRPr lang="uk-UA" sz="2400" dirty="0" smtClean="0"/>
          </a:p>
          <a:p>
            <a:pPr marL="0" indent="0" algn="just">
              <a:buNone/>
            </a:pPr>
            <a:r>
              <a:rPr lang="uk-UA" sz="2400" dirty="0" smtClean="0"/>
              <a:t>Минуло багато років. Аж у жовтні 1999 року на Тридцятій сесії Генеральної конференції ЮНЕСКО було запроваджено Міжнародний День рідної мови як привід для роздумів та зосередження уваги на мовному питанні. Починаючи з 21 лютого 2000 року, цей день відзначають і в Україні.</a:t>
            </a:r>
            <a:endParaRPr lang="uk-UA" sz="24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2283912" y="413581"/>
            <a:ext cx="4661124" cy="2081969"/>
            <a:chOff x="3877570" y="529491"/>
            <a:chExt cx="4661124" cy="2081969"/>
          </a:xfrm>
        </p:grpSpPr>
        <p:pic>
          <p:nvPicPr>
            <p:cNvPr id="7172" name="Picture 4" descr="Пов’язане зображення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7570" y="529491"/>
              <a:ext cx="4661124" cy="20819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0" name="Picture 2" descr="Результат пошуку зображень за запитом &quot;автомат мова&quot;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AFAFA"/>
                </a:clrFrom>
                <a:clrTo>
                  <a:srgbClr val="FAFAFA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9776" y="1132410"/>
              <a:ext cx="3676709" cy="1479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13514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5923" y="1052893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200" dirty="0" smtClean="0"/>
              <a:t>Мова - духовний скарб нації. Це не просто засіб людського спілкування, це те, що живе в наших серцях. Змалечку виховуючи в собі справжню людину, кожен із нас повинен в першу чергу створити в своїй душі світлицю, у якій зберігається найцінніший скарб - МОВА.</a:t>
            </a:r>
            <a:endParaRPr lang="uk-UA" sz="3200" dirty="0"/>
          </a:p>
        </p:txBody>
      </p:sp>
      <p:pic>
        <p:nvPicPr>
          <p:cNvPr id="4098" name="Picture 2" descr="Результат пошуку зображень за запитом &quot;мов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039" y="3739704"/>
            <a:ext cx="3000777" cy="300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" y="4608468"/>
            <a:ext cx="4822825" cy="192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682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41" y="2649877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dirty="0" smtClean="0"/>
              <a:t>Оскільки з 6 000 розмовних мов світу близько половині загрожує зникнення, ЮНЕСКО прагне підтримувати мову, як ознаку культурної приналежності особи. Окрім того організація вважає що вивчення іноземних мов та багатомовність є ключами до взаєморозуміння та взаємоповаги.</a:t>
            </a:r>
          </a:p>
          <a:p>
            <a:pPr marL="0" indent="0" algn="just">
              <a:buNone/>
            </a:pPr>
            <a:r>
              <a:rPr lang="uk-UA" sz="2400" dirty="0" smtClean="0"/>
              <a:t>Щорічне відзначення цього дня використовується для скерування уваги на меншини з менш аніж 10.000 особами, що активно розмовляють мовою. Часто ці мови не передаються наступному поколінню і потрапляють у забуття. Багато мов котрими розмовляють менше 100 осіб не задокументовані.</a:t>
            </a:r>
            <a:endParaRPr lang="uk-UA" sz="2400" dirty="0"/>
          </a:p>
        </p:txBody>
      </p:sp>
      <p:pic>
        <p:nvPicPr>
          <p:cNvPr id="5122" name="Picture 2" descr="Пов’язане зображенн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8" t="16230" r="37569" b="18448"/>
          <a:stretch/>
        </p:blipFill>
        <p:spPr bwMode="auto">
          <a:xfrm>
            <a:off x="5164429" y="25757"/>
            <a:ext cx="1906073" cy="270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Результат пошуку зображень за запитом &quot;мов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232" y="-116372"/>
            <a:ext cx="2922477" cy="271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056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4597757"/>
            <a:ext cx="7886700" cy="157920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2400" dirty="0" smtClean="0"/>
              <a:t>Соціальні функції мови надзвичайно широкі. Дехто вважає мову лише засобом порозуміння між людьми. Насправді ж цим не вичерпується її значення. У мові </a:t>
            </a:r>
            <a:r>
              <a:rPr lang="uk-UA" sz="2400" dirty="0" err="1" smtClean="0"/>
              <a:t>закодовує</a:t>
            </a:r>
            <a:r>
              <a:rPr lang="uk-UA" sz="2400" dirty="0" smtClean="0"/>
              <a:t> нація всю свою історію, багатовіковий досвід, здобутки культури, духовну самобутність.</a:t>
            </a:r>
          </a:p>
        </p:txBody>
      </p:sp>
      <p:pic>
        <p:nvPicPr>
          <p:cNvPr id="9218" name="Picture 2" descr="Результат пошуку зображень за запитом &quot;мов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42" y="270457"/>
            <a:ext cx="7948180" cy="422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22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4340179"/>
            <a:ext cx="7886700" cy="25178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dirty="0"/>
              <a:t>Мова для кожного народу стає ніби другою природою, що оточує його, живе з ним всюди і завжди. Без неї, як і без сонця, повітря, рослин, людина не може існувати. Як великим нещастям обертається нищення природи, так і боляче б’є по народові зречення рідної мови чи навіть неповага до неї, що є рівноцінним неповазі до батька й матері.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126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607" y="424040"/>
            <a:ext cx="3888391" cy="377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Пов’язане зображення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540052"/>
            <a:ext cx="4721225" cy="366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061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830" y="215766"/>
            <a:ext cx="8309288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dirty="0" smtClean="0"/>
              <a:t>Згадаймо слова В. Сосюри: </a:t>
            </a:r>
          </a:p>
          <a:p>
            <a:pPr marL="0" indent="0" algn="just">
              <a:buNone/>
            </a:pPr>
            <a:r>
              <a:rPr lang="uk-UA" sz="2800" i="1" dirty="0" smtClean="0"/>
              <a:t>“Без мови рідної, юначе, й народу нашого нема”. </a:t>
            </a:r>
          </a:p>
          <a:p>
            <a:pPr marL="0" indent="0" algn="just">
              <a:buNone/>
            </a:pPr>
            <a:endParaRPr lang="uk-UA" sz="2800" dirty="0" smtClean="0"/>
          </a:p>
          <a:p>
            <a:pPr marL="0" indent="0" algn="just">
              <a:buNone/>
            </a:pPr>
            <a:r>
              <a:rPr lang="uk-UA" sz="2800" dirty="0" smtClean="0"/>
              <a:t>Рівень розвитку рідної мови є джерелом духовного розвитку народу.</a:t>
            </a:r>
            <a:endParaRPr lang="uk-UA" sz="2800" dirty="0"/>
          </a:p>
        </p:txBody>
      </p:sp>
      <p:pic>
        <p:nvPicPr>
          <p:cNvPr id="8194" name="Picture 2" descr="Результат пошуку зображень за запитом &quot;мова&quot;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AFB"/>
              </a:clrFrom>
              <a:clrTo>
                <a:srgbClr val="F6FA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772" y="1935251"/>
            <a:ext cx="5369462" cy="536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291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508</Words>
  <Application>Microsoft Office PowerPoint</Application>
  <PresentationFormat>Экран (4:3)</PresentationFormat>
  <Paragraphs>42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День рідної мови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Факти про українську мову</vt:lpstr>
      <vt:lpstr>Презентация PowerPoint</vt:lpstr>
      <vt:lpstr>Презентация PowerPoint</vt:lpstr>
      <vt:lpstr>Презентация PowerPoint</vt:lpstr>
      <vt:lpstr>Презентация PowerPoint</vt:lpstr>
      <vt:lpstr>Еволюція писемності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rud</cp:lastModifiedBy>
  <cp:revision>82</cp:revision>
  <dcterms:created xsi:type="dcterms:W3CDTF">2014-11-21T11:00:06Z</dcterms:created>
  <dcterms:modified xsi:type="dcterms:W3CDTF">2018-02-19T17:22:19Z</dcterms:modified>
</cp:coreProperties>
</file>