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1" r:id="rId6"/>
    <p:sldId id="262" r:id="rId7"/>
    <p:sldId id="272" r:id="rId8"/>
    <p:sldId id="269" r:id="rId9"/>
    <p:sldId id="263" r:id="rId10"/>
    <p:sldId id="265" r:id="rId11"/>
    <p:sldId id="266" r:id="rId12"/>
    <p:sldId id="267" r:id="rId13"/>
    <p:sldId id="268" r:id="rId14"/>
    <p:sldId id="274" r:id="rId15"/>
    <p:sldId id="271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/>
              <a:pPr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/>
              <a:t>3/31/2024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D6ED4A0-9723-4EA3-8A72-D1BE4029B1FB}"/>
              </a:ext>
            </a:extLst>
          </p:cNvPr>
          <p:cNvSpPr/>
          <p:nvPr/>
        </p:nvSpPr>
        <p:spPr>
          <a:xfrm>
            <a:off x="1311965" y="1444487"/>
            <a:ext cx="783203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Номера </a:t>
            </a:r>
            <a:r>
              <a:rPr lang="ru-RU" sz="48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телефонів</a:t>
            </a:r>
            <a:r>
              <a:rPr lang="ru-RU" sz="4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ru-RU" sz="48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екстрених</a:t>
            </a:r>
            <a:r>
              <a:rPr lang="ru-RU" sz="4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служб. Алгоритм </a:t>
            </a:r>
            <a:r>
              <a:rPr lang="ru-RU" sz="48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дій</a:t>
            </a:r>
            <a:r>
              <a:rPr lang="ru-RU" sz="4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ru-RU" sz="48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під</a:t>
            </a:r>
            <a:r>
              <a:rPr lang="ru-RU" sz="4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час </a:t>
            </a:r>
            <a:r>
              <a:rPr lang="ru-RU" sz="48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виклику</a:t>
            </a:r>
            <a:r>
              <a:rPr lang="ru-RU" sz="4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</a:t>
            </a:r>
            <a:br>
              <a:rPr lang="ru-UA" sz="4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endParaRPr lang="ru-UA" sz="48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319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6E7871-681E-4B96-A21F-0E5B54185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495" y="542294"/>
            <a:ext cx="8772939" cy="577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046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2911F48-2B84-4A4C-B48A-ABBF62C14754}"/>
              </a:ext>
            </a:extLst>
          </p:cNvPr>
          <p:cNvSpPr/>
          <p:nvPr/>
        </p:nvSpPr>
        <p:spPr>
          <a:xfrm>
            <a:off x="1086677" y="1073426"/>
            <a:ext cx="1024393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Вода потрібна нам щодня. Проте інколи вона може накоїти лиха, бо виходять з ладу крани, або у з'єднанні труб з'являються дірки. Нерідко біда трапляється, якщо забули закрити кран.</a:t>
            </a:r>
          </a:p>
          <a:p>
            <a:pPr lvl="0"/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Не залишай без нагляду відчинені крани.</a:t>
            </a:r>
            <a:endParaRPr lang="ru-UA" sz="28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Якщо не можеш зачинити кран, негайно клич на допомогу до­рослих.</a:t>
            </a:r>
            <a:endParaRPr lang="ru-UA" sz="28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E74846-2753-4E8A-AD8D-A109F322C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783" y="3922642"/>
            <a:ext cx="4320208" cy="1987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55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27A49A8-ADF4-4276-889A-FC4B7A18360F}"/>
              </a:ext>
            </a:extLst>
          </p:cNvPr>
          <p:cNvSpPr/>
          <p:nvPr/>
        </p:nvSpPr>
        <p:spPr>
          <a:xfrm>
            <a:off x="1457739" y="1219200"/>
            <a:ext cx="97801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Тестування</a:t>
            </a:r>
            <a:endParaRPr lang="ru-UA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	Оберіть правильну відповідь.</a:t>
            </a:r>
            <a:endParaRPr lang="ru-UA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1)	Ти залишив без нагляду відчинений кран і затопив квартиру.</a:t>
            </a:r>
            <a:b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Які твої перші дії?</a:t>
            </a:r>
            <a:endParaRPr lang="ru-UA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а)	Негайно почнеш прибирати воду;</a:t>
            </a:r>
            <a:endParaRPr lang="ru-UA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б)	зачиниш кран.</a:t>
            </a:r>
            <a:endParaRPr lang="ru-UA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2)	У ванній кімнаті прорвало трубу, і ти не можеш зачинити кран.</a:t>
            </a:r>
            <a:b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</a:b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Які твої перші дії?</a:t>
            </a:r>
            <a:endParaRPr lang="ru-UA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а)	Покличеш дорослих на допомогу;</a:t>
            </a:r>
            <a:endParaRPr lang="ru-UA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б)	зачиниш двері у ванну, щоб вода не потрапила до кімнати.</a:t>
            </a:r>
            <a:endParaRPr lang="ru-UA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945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8127C2-FB90-4CC2-84A0-BF68C9045895}"/>
              </a:ext>
            </a:extLst>
          </p:cNvPr>
          <p:cNvSpPr/>
          <p:nvPr/>
        </p:nvSpPr>
        <p:spPr>
          <a:xfrm>
            <a:off x="914401" y="1060174"/>
            <a:ext cx="10734260" cy="256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Екстрена</a:t>
            </a:r>
            <a:r>
              <a:rPr lang="uk-UA" sz="2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Допомога</a:t>
            </a:r>
            <a:r>
              <a:rPr lang="uk-UA" sz="2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(</a:t>
            </a:r>
            <a:r>
              <a:rPr lang="uk-UA" sz="2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Рятувальна</a:t>
            </a:r>
            <a:r>
              <a:rPr lang="uk-UA" sz="2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Служба</a:t>
            </a:r>
            <a:r>
              <a:rPr lang="uk-UA" sz="2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)</a:t>
            </a:r>
            <a:endParaRPr lang="ru-UA" sz="28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Номер</a:t>
            </a:r>
            <a:r>
              <a:rPr lang="uk-UA" sz="28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: 112</a:t>
            </a:r>
            <a:endParaRPr lang="ru-UA" sz="2800" dirty="0">
              <a:solidFill>
                <a:srgbClr val="00206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Цей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номер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є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універсальним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для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всіх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видів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екстрених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ситуацій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та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може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бути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використаний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разі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потреби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у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допомозі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різних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служб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.</a:t>
            </a:r>
            <a:endParaRPr lang="ru-UA" sz="28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F9CC70-6120-41D4-9361-2934EBD33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651" y="4039294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402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B0181F-A5EE-42DD-834B-B3FFDF5C7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948" y="499618"/>
            <a:ext cx="9170504" cy="585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07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AF040B1-5013-4CA0-AB70-62E20E02D985}"/>
              </a:ext>
            </a:extLst>
          </p:cNvPr>
          <p:cNvSpPr/>
          <p:nvPr/>
        </p:nvSpPr>
        <p:spPr>
          <a:xfrm>
            <a:off x="808383" y="834887"/>
            <a:ext cx="91572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32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Запам'ятай!</a:t>
            </a:r>
            <a:endParaRPr lang="ru-UA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Ці номери телефонів ніколи не набирай без потреби.</a:t>
            </a:r>
            <a:endParaRPr lang="ru-UA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Якщо ви просите про допомогу по телефону, повідомляйте ко­ротко:</a:t>
            </a:r>
            <a:endParaRPr lang="ru-UA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- причину виклику;</a:t>
            </a:r>
            <a:endParaRPr lang="ru-UA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- своє ім'я та прізвище;</a:t>
            </a:r>
            <a:endParaRPr lang="ru-UA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- номер телефону та адресу.</a:t>
            </a:r>
            <a:endParaRPr lang="ru-UA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/>
            <a:r>
              <a:rPr lang="uk-UA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- не вішайте трубку до кінця розмови.</a:t>
            </a:r>
            <a:endParaRPr lang="ru-UA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6F1718-C94A-4A1F-896F-FB9F8D63E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801" y="2898913"/>
            <a:ext cx="2952074" cy="193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71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82CD1ED-F708-4103-A976-EDF3C53F9E6E}"/>
              </a:ext>
            </a:extLst>
          </p:cNvPr>
          <p:cNvSpPr/>
          <p:nvPr/>
        </p:nvSpPr>
        <p:spPr>
          <a:xfrm>
            <a:off x="1537252" y="1245704"/>
            <a:ext cx="9104244" cy="1902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Будьте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завжди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готовими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використати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ці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екстрені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номери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у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випадках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невідкладних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ситуацій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.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Вони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призначені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для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вашої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безпеки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та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допомоги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критичних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ситуаціях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.</a:t>
            </a:r>
            <a:endParaRPr lang="ru-UA" sz="28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AC75E6-A746-4318-A5D0-AF7D0C9BB4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489" t="13502" r="1381" b="13307"/>
          <a:stretch/>
        </p:blipFill>
        <p:spPr>
          <a:xfrm>
            <a:off x="3710608" y="3425688"/>
            <a:ext cx="4174435" cy="218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92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446BAC-B1A0-4368-95CB-4A4842D0830F}"/>
              </a:ext>
            </a:extLst>
          </p:cNvPr>
          <p:cNvSpPr/>
          <p:nvPr/>
        </p:nvSpPr>
        <p:spPr>
          <a:xfrm>
            <a:off x="1245704" y="1311965"/>
            <a:ext cx="78982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48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Вправа «Мікрофон»</a:t>
            </a:r>
            <a:endParaRPr lang="ru-UA" sz="4800" dirty="0">
              <a:solidFill>
                <a:srgbClr val="00206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>
              <a:spcAft>
                <a:spcPts val="0"/>
              </a:spcAft>
            </a:pPr>
            <a:r>
              <a:rPr lang="uk-UA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Що повинна робити людина, щоб уникнути небезпеки?</a:t>
            </a:r>
            <a:endParaRPr lang="ru-RU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>
              <a:spcAft>
                <a:spcPts val="0"/>
              </a:spcAft>
            </a:pPr>
            <a:r>
              <a:rPr lang="uk-UA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Що таке небезпечні ситуації?</a:t>
            </a:r>
            <a:endParaRPr lang="ru-UA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>
              <a:spcAft>
                <a:spcPts val="0"/>
              </a:spcAft>
            </a:pPr>
            <a:r>
              <a:rPr lang="uk-UA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Які небезпечні ситуації можуть трапитися вдома?</a:t>
            </a:r>
            <a:endParaRPr lang="ru-UA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lvl="0">
              <a:spcAft>
                <a:spcPts val="0"/>
              </a:spcAft>
            </a:pPr>
            <a:r>
              <a:rPr lang="uk-UA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Як їх можна уникнути?</a:t>
            </a:r>
            <a:endParaRPr lang="ru-UA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3A2E047-45A7-45A2-B40B-23D1B650E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4229" y="4035494"/>
            <a:ext cx="239077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9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4EE9880-5701-4A58-B670-1532E4B6D934}"/>
              </a:ext>
            </a:extLst>
          </p:cNvPr>
          <p:cNvSpPr/>
          <p:nvPr/>
        </p:nvSpPr>
        <p:spPr>
          <a:xfrm>
            <a:off x="1086677" y="980661"/>
            <a:ext cx="91705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Вогонь - добрий помічник людини. Однак необережність і пустощі з вогнем небезпечні.</a:t>
            </a:r>
            <a:endParaRPr lang="ru-UA" sz="2800" dirty="0">
              <a:solidFill>
                <a:schemeClr val="tx1">
                  <a:lumMod val="95000"/>
                  <a:lumOff val="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D686172-2198-4A44-B115-5EB116D98732}"/>
              </a:ext>
            </a:extLst>
          </p:cNvPr>
          <p:cNvSpPr/>
          <p:nvPr/>
        </p:nvSpPr>
        <p:spPr>
          <a:xfrm>
            <a:off x="1086677" y="1934768"/>
            <a:ext cx="6131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Де можна зустріти вогонь?</a:t>
            </a:r>
            <a:endParaRPr lang="ru-UA" sz="2800" dirty="0">
              <a:solidFill>
                <a:schemeClr val="tx1">
                  <a:lumMod val="95000"/>
                  <a:lumOff val="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F1573C-E133-43D1-BC70-01CF95EC1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44" y="2557461"/>
            <a:ext cx="4015408" cy="28361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6BECE7-316C-4305-A3DE-96B3237B90FB}"/>
              </a:ext>
            </a:extLst>
          </p:cNvPr>
          <p:cNvSpPr txBox="1"/>
          <p:nvPr/>
        </p:nvSpPr>
        <p:spPr>
          <a:xfrm>
            <a:off x="4890052" y="2676939"/>
            <a:ext cx="6131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Пожежі дуже небезпечні. Під час пожежі можуть згоріти речі, квартира і навіть цілий будинок. Але головне, що під час по­жежі від полум'я і диму можуть загинути люди.</a:t>
            </a:r>
          </a:p>
          <a:p>
            <a:pPr>
              <a:spcAft>
                <a:spcPts val="0"/>
              </a:spcAft>
            </a:pPr>
            <a:r>
              <a:rPr lang="uk-UA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До чого можуть призвести пустощі з вогнем? </a:t>
            </a:r>
            <a:endParaRPr lang="ru-UA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727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0FCD8FC-74B5-4E51-84FE-C54F5169EAD2}"/>
              </a:ext>
            </a:extLst>
          </p:cNvPr>
          <p:cNvSpPr/>
          <p:nvPr/>
        </p:nvSpPr>
        <p:spPr>
          <a:xfrm>
            <a:off x="901148" y="940905"/>
            <a:ext cx="91439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Правила протипожежної безпеки.</a:t>
            </a:r>
            <a:endParaRPr lang="ru-UA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1.</a:t>
            </a:r>
            <a:r>
              <a:rPr lang="uk-UA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Не грайся сірниками і запальничками. Це одна з причин пожеж.</a:t>
            </a:r>
            <a:endParaRPr lang="ru-UA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2.</a:t>
            </a:r>
            <a:r>
              <a:rPr lang="uk-UA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Не вмикай електричні прилади без дозволу дорос­лих. Йдучи з кімнати або з будинку, не забувай вимикати їх.</a:t>
            </a:r>
            <a:endParaRPr lang="ru-UA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3</a:t>
            </a:r>
            <a:r>
              <a:rPr lang="uk-UA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. Ні в якому разі не запалюй </a:t>
            </a:r>
            <a:r>
              <a:rPr lang="uk-UA" sz="2400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фейєрверки</a:t>
            </a:r>
            <a:r>
              <a:rPr lang="uk-UA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, свічки або бенгальські вогні біля будинку (і взагалі краще це робити тільки з дорослими).</a:t>
            </a:r>
            <a:endParaRPr lang="ru-UA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000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6D47E4-9B7C-47C6-B620-4BC1B5A05A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5" t="4739" r="583" b="6203"/>
          <a:stretch/>
        </p:blipFill>
        <p:spPr>
          <a:xfrm>
            <a:off x="1404729" y="850849"/>
            <a:ext cx="9064487" cy="541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21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558FFD9-362C-48A6-AB7E-727F43A33643}"/>
              </a:ext>
            </a:extLst>
          </p:cNvPr>
          <p:cNvSpPr/>
          <p:nvPr/>
        </p:nvSpPr>
        <p:spPr>
          <a:xfrm>
            <a:off x="1179443" y="993913"/>
            <a:ext cx="104427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Якщо виникла пожежа, негайно:</a:t>
            </a:r>
            <a:endParaRPr lang="ru-UA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spcAft>
                <a:spcPts val="0"/>
              </a:spcAft>
            </a:pPr>
            <a:r>
              <a:rPr lang="uk-UA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- зателефонуй за номером 101, чітко сказати: «У нас пожежа. Адреса (вулиця, будинок, квар­тира)».</a:t>
            </a:r>
            <a:endParaRPr lang="ru-UA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spcAft>
                <a:spcPts val="0"/>
              </a:spcAft>
            </a:pPr>
            <a:r>
              <a:rPr lang="uk-UA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- вийди з приміщення;</a:t>
            </a:r>
            <a:endParaRPr lang="ru-UA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spcAft>
                <a:spcPts val="0"/>
              </a:spcAft>
            </a:pPr>
            <a:r>
              <a:rPr lang="uk-UA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- поклич на допомогу дорослих.</a:t>
            </a:r>
            <a:endParaRPr lang="ru-UA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037D44-163F-42E9-9D70-3458BB64B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443" y="3429000"/>
            <a:ext cx="4693993" cy="26422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E3668C-0654-4CC6-B1FD-56D6B4161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428998"/>
            <a:ext cx="5340626" cy="264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76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6D60A22-C7AD-4CB2-8369-21A398A015C8}"/>
              </a:ext>
            </a:extLst>
          </p:cNvPr>
          <p:cNvSpPr/>
          <p:nvPr/>
        </p:nvSpPr>
        <p:spPr>
          <a:xfrm>
            <a:off x="503583" y="636104"/>
            <a:ext cx="10880033" cy="256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Поліція</a:t>
            </a:r>
            <a:endParaRPr lang="ru-UA" sz="28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Номер</a:t>
            </a:r>
            <a:r>
              <a:rPr lang="uk-UA" sz="28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: 102</a:t>
            </a:r>
            <a:endParaRPr lang="ru-UA" sz="28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Оповіщайте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поліцію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у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випадках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невідкладних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ситуацій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,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пов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'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язаних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із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порушенням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закону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,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загрозою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безпеці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або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іншими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кримінальними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випадками</a:t>
            </a:r>
            <a:r>
              <a:rPr lang="uk-UA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.</a:t>
            </a:r>
            <a:endParaRPr lang="ru-UA" sz="28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229C43-5FDD-4FA8-BC9B-382A90674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792" y="3204821"/>
            <a:ext cx="5208104" cy="290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351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8724DCB-E3C4-4960-8EAD-0E2FE3412636}"/>
              </a:ext>
            </a:extLst>
          </p:cNvPr>
          <p:cNvSpPr/>
          <p:nvPr/>
        </p:nvSpPr>
        <p:spPr>
          <a:xfrm>
            <a:off x="1789043" y="980662"/>
            <a:ext cx="7354957" cy="2244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uk-UA" sz="2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Медична</a:t>
            </a:r>
            <a:r>
              <a:rPr lang="uk-UA" sz="2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Допомога</a:t>
            </a:r>
            <a:r>
              <a:rPr lang="uk-UA" sz="2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(</a:t>
            </a:r>
            <a:r>
              <a:rPr lang="uk-UA" sz="2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Швидка</a:t>
            </a:r>
            <a:r>
              <a:rPr lang="uk-UA" sz="2400" b="1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)</a:t>
            </a:r>
            <a:endParaRPr lang="ru-UA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uk-UA" sz="24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Номер</a:t>
            </a:r>
            <a:r>
              <a:rPr lang="uk-UA" sz="2400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: 103</a:t>
            </a:r>
            <a:endParaRPr lang="ru-UA" sz="2400" dirty="0">
              <a:solidFill>
                <a:srgbClr val="00206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Використовуйте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цей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номер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для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виклику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швидкої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медичної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допомоги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в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невідкладних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медичних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mbria" panose="02040503050406030204" pitchFamily="18" charset="0"/>
              </a:rPr>
              <a:t>ситуаціях</a:t>
            </a:r>
            <a:r>
              <a:rPr lang="uk-UA" sz="2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.</a:t>
            </a:r>
            <a:endParaRPr lang="ru-UA" sz="2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3B0AE9-07FA-4205-B5EA-B553382A2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943" y="3224994"/>
            <a:ext cx="4800114" cy="302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105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AC7CB3B-59B4-4245-BE69-38F39438A38E}"/>
              </a:ext>
            </a:extLst>
          </p:cNvPr>
          <p:cNvSpPr/>
          <p:nvPr/>
        </p:nvSpPr>
        <p:spPr>
          <a:xfrm>
            <a:off x="1046922" y="1086679"/>
            <a:ext cx="809707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3200" dirty="0">
                <a:solidFill>
                  <a:srgbClr val="0070C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Якщо ти відчув запах газу</a:t>
            </a:r>
            <a:endParaRPr lang="ru-UA" sz="3200" dirty="0">
              <a:solidFill>
                <a:srgbClr val="0070C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342900" lvl="0" indent="-342900"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uk-UA" sz="2400" dirty="0">
                <a:solidFill>
                  <a:prstClr val="black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зателефонуй за номером 104,  чітко сказати: «У нас витік газу. Адреса (вулиця, будинок, квартира)».</a:t>
            </a:r>
            <a:endParaRPr lang="ru-UA" sz="2400" dirty="0">
              <a:solidFill>
                <a:prstClr val="black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342900" lvl="0" indent="-342900"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uk-UA" sz="2400" dirty="0">
                <a:solidFill>
                  <a:prstClr val="black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негайно поклич дорослих;</a:t>
            </a:r>
            <a:endParaRPr lang="ru-UA" sz="2400" dirty="0">
              <a:solidFill>
                <a:prstClr val="black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342900" lvl="0" indent="-342900"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uk-UA" sz="2400" dirty="0">
                <a:solidFill>
                  <a:prstClr val="black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не запалюй сірники;</a:t>
            </a:r>
            <a:endParaRPr lang="ru-UA" sz="2400" dirty="0">
              <a:solidFill>
                <a:prstClr val="black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342900" lvl="0" indent="-342900"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uk-UA" sz="2400" dirty="0">
                <a:solidFill>
                  <a:prstClr val="black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не вмикай світло або електричні прилади;</a:t>
            </a:r>
            <a:endParaRPr lang="ru-UA" sz="2400" dirty="0">
              <a:solidFill>
                <a:prstClr val="black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342900" lvl="0" indent="-342900"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uk-UA" sz="2400" dirty="0">
                <a:solidFill>
                  <a:prstClr val="black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широко відчини вікна.</a:t>
            </a:r>
            <a:endParaRPr lang="ru-UA" sz="2400" dirty="0">
              <a:solidFill>
                <a:prstClr val="black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6961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 (конференц-зал)</Template>
  <TotalTime>63</TotalTime>
  <Words>458</Words>
  <Application>Microsoft Office PowerPoint</Application>
  <PresentationFormat>Широкоэкранный</PresentationFormat>
  <Paragraphs>52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Cambria</vt:lpstr>
      <vt:lpstr>Century Gothic</vt:lpstr>
      <vt:lpstr>Courier New</vt:lpstr>
      <vt:lpstr>Segoe UI Black</vt:lpstr>
      <vt:lpstr>Times New Roman</vt:lpstr>
      <vt:lpstr>Wingdings 3</vt:lpstr>
      <vt:lpstr>Совет директоров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</dc:creator>
  <cp:lastModifiedBy> </cp:lastModifiedBy>
  <cp:revision>7</cp:revision>
  <dcterms:created xsi:type="dcterms:W3CDTF">2024-03-31T08:43:47Z</dcterms:created>
  <dcterms:modified xsi:type="dcterms:W3CDTF">2024-03-31T09:47:37Z</dcterms:modified>
</cp:coreProperties>
</file>