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6" r:id="rId4"/>
    <p:sldId id="258" r:id="rId5"/>
    <p:sldId id="259" r:id="rId6"/>
    <p:sldId id="260" r:id="rId7"/>
    <p:sldId id="261" r:id="rId8"/>
    <p:sldId id="262" r:id="rId9"/>
    <p:sldId id="267" r:id="rId10"/>
    <p:sldId id="270" r:id="rId11"/>
    <p:sldId id="273" r:id="rId12"/>
    <p:sldId id="274" r:id="rId13"/>
    <p:sldId id="268" r:id="rId14"/>
    <p:sldId id="263" r:id="rId15"/>
    <p:sldId id="264" r:id="rId16"/>
    <p:sldId id="265" r:id="rId17"/>
    <p:sldId id="272" r:id="rId18"/>
    <p:sldId id="269" r:id="rId19"/>
    <p:sldId id="271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96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B4C71EC6-210F-42DE-9C53-41977AD35B3D}" type="datetimeFigureOut">
              <a:rPr lang="ru-RU" smtClean="0"/>
              <a:pPr/>
              <a:t>05.05.2024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05.05.2024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Ментальне здоров'я: як подбати про себе | Коломийська районна державна  адміністраці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72264" y="0"/>
            <a:ext cx="2143116" cy="2143116"/>
          </a:xfrm>
          <a:prstGeom prst="rect">
            <a:avLst/>
          </a:prstGeom>
          <a:noFill/>
        </p:spPr>
      </p:pic>
      <p:pic>
        <p:nvPicPr>
          <p:cNvPr id="50179" name="Picture 3" descr="D:\ЛВЗ\ПРЕЗЕНТАЦІЇ\ОФОРМ\форр2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500438"/>
            <a:ext cx="9144000" cy="3357562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00364" y="4000504"/>
            <a:ext cx="5000612" cy="533400"/>
          </a:xfrm>
        </p:spPr>
        <p:txBody>
          <a:bodyPr/>
          <a:lstStyle/>
          <a:p>
            <a: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Практичний психолог І. С. Іванько </a:t>
            </a:r>
            <a:endParaRPr lang="uk-UA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1857364"/>
            <a:ext cx="7581371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err="1" smtClean="0">
                <a:ln/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Ментальне</a:t>
            </a:r>
            <a:r>
              <a:rPr lang="ru-RU" sz="4400" b="1" cap="none" spc="0" dirty="0" smtClean="0">
                <a:ln/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cap="none" spc="0" dirty="0" err="1" smtClean="0">
                <a:ln/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здоро</a:t>
            </a:r>
            <a:r>
              <a:rPr lang="en-US" sz="4400" b="1" cap="none" spc="0" dirty="0" smtClean="0">
                <a:ln/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4400" b="1" cap="none" spc="0" dirty="0" smtClean="0">
                <a:ln/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я:</a:t>
            </a:r>
          </a:p>
          <a:p>
            <a:pPr algn="ctr"/>
            <a:r>
              <a:rPr lang="uk-UA" sz="4400" b="1" dirty="0" smtClean="0">
                <a:ln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Як подбати про себе?</a:t>
            </a:r>
            <a:endParaRPr lang="ru-RU" sz="4400" b="1" cap="none" spc="0" dirty="0">
              <a:ln/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5600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D:\ЛВЗ\ПРЕЗЕНТАЦІЇ\ФОНИ\список4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6561" name="Picture 1"/>
          <p:cNvPicPr>
            <a:picLocks noChangeAspect="1" noChangeArrowheads="1"/>
          </p:cNvPicPr>
          <p:nvPr/>
        </p:nvPicPr>
        <p:blipFill>
          <a:blip r:embed="rId3"/>
          <a:srcRect l="45455" t="21945" r="28571" b="26851"/>
          <a:stretch>
            <a:fillRect/>
          </a:stretch>
        </p:blipFill>
        <p:spPr bwMode="auto">
          <a:xfrm>
            <a:off x="214282" y="214290"/>
            <a:ext cx="4643470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 l="44651" t="25333" r="28062" b="29333"/>
          <a:stretch>
            <a:fillRect/>
          </a:stretch>
        </p:blipFill>
        <p:spPr bwMode="auto">
          <a:xfrm>
            <a:off x="4857752" y="214290"/>
            <a:ext cx="4000528" cy="6357982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194294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D:\ЛВЗ\ПРЕЗЕНТАЦІЇ\ФОНИ\список4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/>
          <a:srcRect l="37538" t="21622" r="18918" b="27027"/>
          <a:stretch>
            <a:fillRect/>
          </a:stretch>
        </p:blipFill>
        <p:spPr bwMode="auto">
          <a:xfrm>
            <a:off x="142844" y="285728"/>
            <a:ext cx="4357718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/>
          <a:srcRect l="36458" t="21666" r="19792" b="26667"/>
          <a:stretch>
            <a:fillRect/>
          </a:stretch>
        </p:blipFill>
        <p:spPr bwMode="auto">
          <a:xfrm>
            <a:off x="4572000" y="285728"/>
            <a:ext cx="4286280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5"/>
          <a:srcRect l="36000" t="22733" r="19999" b="25755"/>
          <a:stretch>
            <a:fillRect/>
          </a:stretch>
        </p:blipFill>
        <p:spPr bwMode="auto">
          <a:xfrm>
            <a:off x="142844" y="3714752"/>
            <a:ext cx="4357718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7587" name="Picture 3"/>
          <p:cNvPicPr>
            <a:picLocks noChangeAspect="1" noChangeArrowheads="1"/>
          </p:cNvPicPr>
          <p:nvPr/>
        </p:nvPicPr>
        <p:blipFill>
          <a:blip r:embed="rId6"/>
          <a:srcRect l="37500" t="23948" r="19999" b="28156"/>
          <a:stretch>
            <a:fillRect/>
          </a:stretch>
        </p:blipFill>
        <p:spPr bwMode="auto">
          <a:xfrm>
            <a:off x="4500562" y="3714752"/>
            <a:ext cx="4357718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194294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D:\ЛВЗ\ПРЕЗЕНТАЦІЇ\ФОНИ\список4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3"/>
          <a:srcRect l="38096" t="24345" r="20237" b="29286"/>
          <a:stretch>
            <a:fillRect/>
          </a:stretch>
        </p:blipFill>
        <p:spPr bwMode="auto">
          <a:xfrm>
            <a:off x="285720" y="357166"/>
            <a:ext cx="4143404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8612" name="Picture 4" descr="https://naurok.com.ua/uploads/files/4718730/355508/409152_images/thumb_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2" y="357166"/>
            <a:ext cx="4429156" cy="3571900"/>
          </a:xfrm>
          <a:prstGeom prst="rect">
            <a:avLst/>
          </a:prstGeom>
          <a:noFill/>
        </p:spPr>
      </p:pic>
      <p:sp>
        <p:nvSpPr>
          <p:cNvPr id="68614" name="AutoShape 6" descr="Для чого нам емоції? – Psychology Lviv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8616" name="AutoShape 8" descr="https://psychology.lviv.ua/wp-content/uploads/2018/07/smilies-2912634_1280-1024x45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8617" name="Picture 9"/>
          <p:cNvPicPr>
            <a:picLocks noChangeAspect="1" noChangeArrowheads="1"/>
          </p:cNvPicPr>
          <p:nvPr/>
        </p:nvPicPr>
        <p:blipFill>
          <a:blip r:embed="rId5"/>
          <a:srcRect l="15537" t="30556" r="36440" b="34722"/>
          <a:stretch>
            <a:fillRect/>
          </a:stretch>
        </p:blipFill>
        <p:spPr bwMode="auto">
          <a:xfrm>
            <a:off x="642910" y="3786190"/>
            <a:ext cx="771530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194294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1" descr="D:\ЛВЗ\ПРЕЗЕНТАЦІЇ\ФОНИ\список4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928662" y="116632"/>
            <a:ext cx="7072362" cy="75608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44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uk-UA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Вправа </a:t>
            </a:r>
            <a:r>
              <a:rPr lang="uk-UA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uk-UA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Мої</a:t>
            </a:r>
            <a:r>
              <a:rPr lang="uk-UA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ресурси”</a:t>
            </a:r>
            <a:endParaRPr lang="uk-UA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uk-UA" sz="4400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71472" y="1142984"/>
            <a:ext cx="7572428" cy="1071570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Назвіть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способи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допомогою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Ви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покращуєте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своє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психічне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здоров’я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14" name="Прямоугольник с одним вырезанным углом 13"/>
          <p:cNvSpPr/>
          <p:nvPr/>
        </p:nvSpPr>
        <p:spPr>
          <a:xfrm>
            <a:off x="714348" y="4000504"/>
            <a:ext cx="2843226" cy="914400"/>
          </a:xfrm>
          <a:prstGeom prst="snip1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Продовжую навчатися,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відкладаю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життя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потім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с одним вырезанным углом 14"/>
          <p:cNvSpPr/>
          <p:nvPr/>
        </p:nvSpPr>
        <p:spPr>
          <a:xfrm>
            <a:off x="714348" y="5143512"/>
            <a:ext cx="2843226" cy="914400"/>
          </a:xfrm>
          <a:prstGeom prst="snip1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Надаю допомогу іншим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с одним вырезанным углом 15"/>
          <p:cNvSpPr/>
          <p:nvPr/>
        </p:nvSpPr>
        <p:spPr>
          <a:xfrm>
            <a:off x="5286380" y="4000504"/>
            <a:ext cx="2843226" cy="914400"/>
          </a:xfrm>
          <a:prstGeom prst="snip1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Називаю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речі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своїми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іменами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ln>
                <a:solidFill>
                  <a:srgbClr val="92D050"/>
                </a:solidFill>
              </a:ln>
            </a:endParaRPr>
          </a:p>
        </p:txBody>
      </p:sp>
      <p:sp>
        <p:nvSpPr>
          <p:cNvPr id="17" name="Прямоугольник с одним вырезанным углом 16"/>
          <p:cNvSpPr/>
          <p:nvPr/>
        </p:nvSpPr>
        <p:spPr>
          <a:xfrm>
            <a:off x="5214942" y="2928934"/>
            <a:ext cx="2843226" cy="914400"/>
          </a:xfrm>
          <a:prstGeom prst="snip1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Уважно ставлюся до власних потреб та емоцій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с одним вырезанным углом 17"/>
          <p:cNvSpPr/>
          <p:nvPr/>
        </p:nvSpPr>
        <p:spPr>
          <a:xfrm>
            <a:off x="714348" y="2928934"/>
            <a:ext cx="2843226" cy="914400"/>
          </a:xfrm>
          <a:prstGeom prst="snip1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Спілкуюся з іншими людьми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с одним вырезанным углом 18"/>
          <p:cNvSpPr/>
          <p:nvPr/>
        </p:nvSpPr>
        <p:spPr>
          <a:xfrm>
            <a:off x="5357818" y="5143512"/>
            <a:ext cx="2843226" cy="914400"/>
          </a:xfrm>
          <a:prstGeom prst="snip1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Прагну до фізичної активності</a:t>
            </a:r>
            <a:r>
              <a:rPr lang="uk-UA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7685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D:\ЛВЗ\ПРЕЗЕНТАЦІЇ\ФОНИ\список4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Скругленный прямоугольник 9"/>
          <p:cNvSpPr/>
          <p:nvPr/>
        </p:nvSpPr>
        <p:spPr>
          <a:xfrm>
            <a:off x="714348" y="285728"/>
            <a:ext cx="6929486" cy="1200152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Діагностика ресурсного стану</a:t>
            </a:r>
          </a:p>
          <a:p>
            <a:pPr algn="ctr"/>
            <a:r>
              <a:rPr lang="uk-UA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Вправа </a:t>
            </a:r>
            <a:r>
              <a:rPr lang="uk-UA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“Сфери</a:t>
            </a:r>
            <a:r>
              <a:rPr lang="uk-UA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життя”</a:t>
            </a:r>
            <a:endParaRPr lang="uk-UA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11" name="Прямоугольник с одним вырезанным скругленным углом 10"/>
          <p:cNvSpPr/>
          <p:nvPr/>
        </p:nvSpPr>
        <p:spPr>
          <a:xfrm>
            <a:off x="785786" y="2071678"/>
            <a:ext cx="7358114" cy="3643338"/>
          </a:xfrm>
          <a:prstGeom prst="snip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uk-UA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uk-UA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Інструкція: Візьміть два аркуші паперу А4, уявіть, що цей аркуш  - це 100% Вашої енергії. Далі відривайте від аркуша  по шматочку паперу, який, на Вашу думку, є рівнозначним часу, що Ви витрачаєте на переживання:</a:t>
            </a:r>
          </a:p>
          <a:p>
            <a:endParaRPr lang="uk-UA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uk-UA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 власне здоров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я;</a:t>
            </a:r>
          </a:p>
          <a:p>
            <a:pPr>
              <a:buFont typeface="Wingdings" pitchFamily="2" charset="2"/>
              <a:buChar char="v"/>
            </a:pPr>
            <a:r>
              <a:rPr lang="uk-UA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за матеріальне благополуччя;</a:t>
            </a:r>
          </a:p>
          <a:p>
            <a:pPr>
              <a:buFont typeface="Wingdings" pitchFamily="2" charset="2"/>
              <a:buChar char="v"/>
            </a:pPr>
            <a:r>
              <a:rPr lang="uk-UA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язані</a:t>
            </a:r>
            <a:r>
              <a:rPr lang="uk-UA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з негативною інформацією;</a:t>
            </a:r>
          </a:p>
          <a:p>
            <a:pPr>
              <a:buFont typeface="Wingdings" pitchFamily="2" charset="2"/>
              <a:buChar char="v"/>
            </a:pPr>
            <a:r>
              <a:rPr lang="uk-UA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 брак часу;</a:t>
            </a:r>
          </a:p>
          <a:p>
            <a:pPr>
              <a:buFont typeface="Wingdings" pitchFamily="2" charset="2"/>
              <a:buChar char="v"/>
            </a:pPr>
            <a:r>
              <a:rPr lang="uk-UA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Щодо втрати життєвої енергії.</a:t>
            </a:r>
          </a:p>
          <a:p>
            <a:pPr>
              <a:buFont typeface="Wingdings" pitchFamily="2" charset="2"/>
              <a:buChar char="v"/>
            </a:pP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64" name="Picture 4" descr="Питна вода: її якість і безпечність | Катеринівська сільська рада  Кіровоградська область, Кропивницький райо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46" y="3429000"/>
            <a:ext cx="2928936" cy="2647952"/>
          </a:xfrm>
          <a:prstGeom prst="rect">
            <a:avLst/>
          </a:prstGeom>
          <a:noFill/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xmlns="" val="3886210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1" descr="D:\ЛВЗ\ПРЕЗЕНТАЦІЇ\ФОНИ\список4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Прямоугольник с одним вырезанным скругленным углом 8"/>
          <p:cNvSpPr/>
          <p:nvPr/>
        </p:nvSpPr>
        <p:spPr>
          <a:xfrm>
            <a:off x="357158" y="1857364"/>
            <a:ext cx="7929618" cy="3714776"/>
          </a:xfrm>
          <a:prstGeom prst="snip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uk-UA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uk-UA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14348" y="214290"/>
            <a:ext cx="6929486" cy="1200152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Інтерпретація результатів:</a:t>
            </a:r>
          </a:p>
          <a:p>
            <a:pPr algn="ctr"/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1071538" y="1714488"/>
            <a:ext cx="650085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uk-UA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Залишок паперу порівняйте з цілим аркушем А4 і визначить, який відсоток ресурсів у Вас залишився.</a:t>
            </a:r>
          </a:p>
          <a:p>
            <a:endParaRPr lang="uk-UA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uk-UA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70-100% - високий рівень ресурсного стану;</a:t>
            </a:r>
          </a:p>
          <a:p>
            <a:pPr>
              <a:buFont typeface="Wingdings" pitchFamily="2" charset="2"/>
              <a:buChar char="v"/>
            </a:pPr>
            <a:r>
              <a:rPr lang="uk-UA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50-60% -  достатній  рівень ресурсного стану</a:t>
            </a:r>
          </a:p>
          <a:p>
            <a:r>
              <a:rPr lang="uk-UA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(ефективно працює інстинкт самозбереження);</a:t>
            </a:r>
          </a:p>
          <a:p>
            <a:pPr>
              <a:buFont typeface="Wingdings" pitchFamily="2" charset="2"/>
              <a:buChar char="v"/>
            </a:pPr>
            <a:r>
              <a:rPr lang="uk-UA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25-40% - наявне емоційне вигорання, але вистачить сил, щоб відновити ресурс;</a:t>
            </a:r>
          </a:p>
          <a:p>
            <a:pPr>
              <a:buFont typeface="Wingdings" pitchFamily="2" charset="2"/>
              <a:buChar char="v"/>
            </a:pPr>
            <a:r>
              <a:rPr lang="uk-UA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менше 25% - емоційне вигорання, погіршення стану. 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6645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1" descr="D:\ЛВЗ\ПРЕЗЕНТАЦІЇ\ФОНИ\список4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Скругленный прямоугольник 7"/>
          <p:cNvSpPr/>
          <p:nvPr/>
        </p:nvSpPr>
        <p:spPr>
          <a:xfrm>
            <a:off x="1500166" y="214290"/>
            <a:ext cx="6143668" cy="785818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Корекція:</a:t>
            </a:r>
            <a:endParaRPr lang="uk-UA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10" name="Прямоугольник с одним вырезанным скругленным углом 9"/>
          <p:cNvSpPr/>
          <p:nvPr/>
        </p:nvSpPr>
        <p:spPr>
          <a:xfrm>
            <a:off x="1000100" y="1214422"/>
            <a:ext cx="7572428" cy="2071702"/>
          </a:xfrm>
          <a:prstGeom prst="snip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uk-UA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uk-UA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Інструкція: залишок паперу приклейте на цілий аркуш А4, фломастером обведіть контур ресурсу, який залишився, а за його межами заповніть простір малюнками та образами, які Вам подобаються, викликають позитивні емоції та є для Вас цінними.</a:t>
            </a:r>
          </a:p>
          <a:p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8915" name="Picture 3" descr="Заряжен позитивом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3429000"/>
            <a:ext cx="2428892" cy="3030064"/>
          </a:xfrm>
          <a:prstGeom prst="rect">
            <a:avLst/>
          </a:prstGeom>
          <a:noFill/>
        </p:spPr>
      </p:pic>
      <p:pic>
        <p:nvPicPr>
          <p:cNvPr id="38917" name="Picture 5" descr="Початкова школа та дошкілля | Шукаю картинку на тему &quot;Приклади долоньку -  зарядись позитивом&quot; Поділіться, будь л�... | Facebook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86512" y="3429000"/>
            <a:ext cx="2286016" cy="3000396"/>
          </a:xfrm>
          <a:prstGeom prst="rect">
            <a:avLst/>
          </a:prstGeom>
          <a:noFill/>
        </p:spPr>
      </p:pic>
      <p:sp>
        <p:nvSpPr>
          <p:cNvPr id="38923" name="AutoShape 11" descr="ннннн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8924" name="Picture 12"/>
          <p:cNvPicPr>
            <a:picLocks noChangeAspect="1" noChangeArrowheads="1"/>
          </p:cNvPicPr>
          <p:nvPr/>
        </p:nvPicPr>
        <p:blipFill>
          <a:blip r:embed="rId5"/>
          <a:srcRect l="28572" t="31278" r="36841" b="25413"/>
          <a:stretch>
            <a:fillRect/>
          </a:stretch>
        </p:blipFill>
        <p:spPr bwMode="auto">
          <a:xfrm>
            <a:off x="3428992" y="3429000"/>
            <a:ext cx="2786082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9071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D:\ЛВЗ\ПРЕЗЕНТАЦІЇ\ФОНИ\список4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Скругленный прямоугольник 3"/>
          <p:cNvSpPr/>
          <p:nvPr/>
        </p:nvSpPr>
        <p:spPr>
          <a:xfrm>
            <a:off x="1428728" y="142852"/>
            <a:ext cx="6000792" cy="714380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Вправа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Кола контролю»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00034" y="1000108"/>
            <a:ext cx="8143932" cy="1928826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Інструкція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амалюємо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два кола,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одне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одному. У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маленькому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колі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запишіть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все,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можете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контролювати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Наприклад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Як часто я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спілкуюся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родиною?</a:t>
            </a:r>
          </a:p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подобається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мені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як я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проводжу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дозвілля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я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роблю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позбутися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поганих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звичок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ctr"/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0034" y="3071810"/>
            <a:ext cx="8143932" cy="3429024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великому,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зовнішньому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колі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напишіть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всі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речі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питання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вас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турбують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але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не можете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вплинути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Наприклад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Повномасштабна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війна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йде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більше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року.</a:t>
            </a:r>
          </a:p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Інші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люди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ігнорують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правила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безпеки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Хтось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помирає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Друзі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втрачають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роботу.</a:t>
            </a:r>
          </a:p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Хтось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залишає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тварин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вулиці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тощо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Звісно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неможливо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постійно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уникати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думок про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речі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у великому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колі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почуватися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спокійніше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частіше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направляй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увагу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сили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те,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можеш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контролювати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dirty="0"/>
          </a:p>
        </p:txBody>
      </p:sp>
      <p:pic>
        <p:nvPicPr>
          <p:cNvPr id="64516" name="Picture 4" descr="Кола контролю» | Вакулівська сільська рад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6578" y="3714752"/>
            <a:ext cx="1714472" cy="17144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94294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ЛВЗ\ПРЕЗЕНТАЦІЇ\ФОНИ\список4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357158" y="1214422"/>
            <a:ext cx="8429684" cy="4786346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Психотерапевт.  </a:t>
            </a:r>
            <a:r>
              <a:rPr lang="ru-RU" sz="20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пеціаліст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якого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варто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відвідати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спостерігаєте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порушення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сну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харчової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поведінки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відчуваєте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тривалу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апатію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відсутність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енергії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Батьки.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Змалку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слід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створювати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дитини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здорову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доброзичливу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атмосферу в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сімейному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колі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Адже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психіка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формується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саме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сім’ї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те,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закладається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ранньому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дитинстві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залишається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все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життя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самооцінка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вміння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спілкуватись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розуміти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себе та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Вчителі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завжди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батьки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можуть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вчасно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помітити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зміни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поведінці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своєї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дитини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Особливо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стосується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підлітків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— вони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більш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замкнуті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більшість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часу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проводять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школі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друзями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Тому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вчителям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варто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звертати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увагу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поведінку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своїх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учнів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будувати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ними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довірливі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відносини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допомагати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вирішувати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конфлікти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71472" y="214290"/>
            <a:ext cx="7500990" cy="71438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Хто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опікуватися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ментальним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здоров’ям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D:\ЛВЗ\ПРЕЗЕНТАЦІЇ\ФОНИ\список4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5538" name="Picture 2" descr="Притча про те, чому так важливо вміти відпускати - Слова для душі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4" y="2714620"/>
            <a:ext cx="5987185" cy="314327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428596" y="571480"/>
            <a:ext cx="6357982" cy="175432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Шукайте в чому Ваша сила,</a:t>
            </a:r>
          </a:p>
          <a:p>
            <a:pPr algn="ctr"/>
            <a:r>
              <a:rPr lang="uk-UA" sz="3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uk-UA" sz="3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uk-UA" sz="3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переможете...</a:t>
            </a:r>
          </a:p>
          <a:p>
            <a:pPr algn="ctr"/>
            <a:endParaRPr lang="ru-RU" sz="36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4294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3" name="Picture 1" descr="D:\ЛВЗ\ПРЕЗЕНТАЦІЇ\ФОНИ\список4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428596" y="1357298"/>
            <a:ext cx="8143932" cy="428628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Ментальне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здоров’я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стан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благополуччя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при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якому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людина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реалізовувати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власний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потенціал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долати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життєві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стреси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реалізувати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свої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здібності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продуктивно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й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плідно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працювати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робити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внесок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життя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своєї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спільноти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отримувати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задоволення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життя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uk-UA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Ментальне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здоров’я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війну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відіграє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важливу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роль.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ракет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вкритися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то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власних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думок не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втечеш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цей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кругообіг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стати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фатальним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фактором. 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uk-UA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188640"/>
            <a:ext cx="8784976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44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cap="none" spc="0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таке</a:t>
            </a:r>
            <a:r>
              <a:rPr lang="ru-RU" sz="44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cap="none" spc="0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ментальне</a:t>
            </a:r>
            <a:r>
              <a:rPr lang="ru-RU" sz="44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cap="none" spc="0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здоро</a:t>
            </a:r>
            <a:r>
              <a:rPr lang="en-US" sz="44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44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</a:t>
            </a:r>
            <a:endParaRPr lang="ru-RU" sz="4400" b="1" cap="none" spc="0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3084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D:\ЛВЗ\ПРЕЗЕНТАЦІЇ\ФОНИ\список4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3"/>
          <a:srcRect l="36778" t="21851" r="19826" b="26270"/>
          <a:stretch>
            <a:fillRect/>
          </a:stretch>
        </p:blipFill>
        <p:spPr bwMode="auto">
          <a:xfrm>
            <a:off x="642910" y="428604"/>
            <a:ext cx="7858180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895" name="Picture 7" descr="Як впоратися з тривогою та опанувати емоції під час війни — Радіо ТРЕК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4286256"/>
            <a:ext cx="2143139" cy="2139945"/>
          </a:xfrm>
          <a:prstGeom prst="rect">
            <a:avLst/>
          </a:prstGeom>
          <a:noFill/>
        </p:spPr>
      </p:pic>
      <p:pic>
        <p:nvPicPr>
          <p:cNvPr id="37897" name="Picture 9" descr="Протидія безпорадності: 3 дієві способи не впасти в депресію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86446" y="4286256"/>
            <a:ext cx="2857520" cy="2214577"/>
          </a:xfrm>
          <a:prstGeom prst="rect">
            <a:avLst/>
          </a:prstGeom>
          <a:noFill/>
        </p:spPr>
      </p:pic>
      <p:pic>
        <p:nvPicPr>
          <p:cNvPr id="37899" name="Picture 11" descr="Сила воли: зачем она нужна и как нею пользоваться? (4 фото) » Невседома"/>
          <p:cNvPicPr>
            <a:picLocks noChangeAspect="1" noChangeArrowheads="1"/>
          </p:cNvPicPr>
          <p:nvPr/>
        </p:nvPicPr>
        <p:blipFill>
          <a:blip r:embed="rId6"/>
          <a:srcRect t="13514" r="1291" b="32432"/>
          <a:stretch>
            <a:fillRect/>
          </a:stretch>
        </p:blipFill>
        <p:spPr bwMode="auto">
          <a:xfrm>
            <a:off x="2357422" y="4286256"/>
            <a:ext cx="3500462" cy="22145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94294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Picture 1" descr="D:\ЛВЗ\ПРЕЗЕНТАЦІЇ\ФОНИ\список4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357158" y="285728"/>
            <a:ext cx="4608512" cy="86409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Як проявляється стрес:</a:t>
            </a:r>
            <a:endParaRPr lang="uk-UA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28596" y="4286256"/>
            <a:ext cx="7858180" cy="2161950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тілі</a:t>
            </a:r>
          </a:p>
          <a:p>
            <a:r>
              <a:rPr lang="uk-UA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коли постійно відчуваєш втому або напруження;</a:t>
            </a:r>
          </a:p>
          <a:p>
            <a:r>
              <a:rPr lang="uk-UA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без причини болять частини тіла (спина, шия, руки тощо);</a:t>
            </a:r>
          </a:p>
          <a:p>
            <a:r>
              <a:rPr lang="uk-UA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важко дихати;</a:t>
            </a:r>
          </a:p>
          <a:p>
            <a:r>
              <a:rPr lang="uk-UA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відсутній апетит. Проблеми з травленням.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20" y="1643050"/>
            <a:ext cx="5868652" cy="2351754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поведінці</a:t>
            </a:r>
          </a:p>
          <a:p>
            <a:r>
              <a:rPr lang="uk-UA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погано спиш;</a:t>
            </a:r>
          </a:p>
          <a:p>
            <a:r>
              <a:rPr lang="uk-UA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плачеш;</a:t>
            </a:r>
          </a:p>
          <a:p>
            <a:r>
              <a:rPr lang="uk-UA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легко дратуєшся, кричиш;</a:t>
            </a:r>
          </a:p>
          <a:p>
            <a:r>
              <a:rPr lang="uk-UA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зловживаєш алкоголем, нікотином, кавою або наркотичними речовинами.</a:t>
            </a:r>
          </a:p>
        </p:txBody>
      </p:sp>
      <p:pic>
        <p:nvPicPr>
          <p:cNvPr id="48131" name="Picture 3" descr="Топові проєкти з відновлення ментального здоров'я українців | Mind.ua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29322" y="785794"/>
            <a:ext cx="3214678" cy="27860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85066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Picture 1" descr="D:\ЛВЗ\ПРЕЗЕНТАЦІЇ\ФОНИ\список4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4357686" y="1142984"/>
            <a:ext cx="4500562" cy="2662016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емоціях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розгубленість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тривога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страх,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паніка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 typeface="Wingdings" pitchFamily="2" charset="2"/>
              <a:buChar char="v"/>
            </a:pPr>
            <a:r>
              <a:rPr lang="uk-UA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злість, роздратування;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ейфорія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апатія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депресія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4071942"/>
            <a:ext cx="5688632" cy="2563488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думках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немає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мотивації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щось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робити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авіть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те,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раніше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приносило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задоволення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не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можеш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всидіти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місці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не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можеш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зосередитись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важко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приймати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будь-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рішення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85720" y="214290"/>
            <a:ext cx="4608512" cy="86409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Як проявляється стрес:</a:t>
            </a:r>
            <a:endParaRPr lang="uk-UA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7107" name="Picture 3" descr="concetto di mentale recupero dopo relazione rottura perdita. cura dopo  emotivo e doloroso matrimonio divorzio. vettore illustrazione 16929684 Arte  vettoriale a Vecteezy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86414" y="3714752"/>
            <a:ext cx="3357586" cy="2786082"/>
          </a:xfrm>
          <a:prstGeom prst="rect">
            <a:avLst/>
          </a:prstGeom>
          <a:noFill/>
        </p:spPr>
      </p:pic>
      <p:pic>
        <p:nvPicPr>
          <p:cNvPr id="47109" name="Picture 5" descr="Protect your brain from stress - Harvard Health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72" y="1285860"/>
            <a:ext cx="3143272" cy="25003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88613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1" descr="D:\ЛВЗ\ПРЕЗЕНТАЦІЇ\ФОНИ\список4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Скругленный прямоугольник 5"/>
          <p:cNvSpPr/>
          <p:nvPr/>
        </p:nvSpPr>
        <p:spPr>
          <a:xfrm>
            <a:off x="1357290" y="285728"/>
            <a:ext cx="5832648" cy="86409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Як не слід боротися зі стресом:</a:t>
            </a:r>
            <a:endParaRPr lang="uk-UA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9552" y="1643050"/>
            <a:ext cx="7632848" cy="4429156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v"/>
            </a:pPr>
            <a:r>
              <a:rPr lang="uk-UA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uk-UA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виправляти» настрій алкоголем, сигаретами, наркотичними речовинами, кавою, солодощами, переїданням;</a:t>
            </a:r>
          </a:p>
          <a:p>
            <a:pPr>
              <a:buFont typeface="Wingdings" pitchFamily="2" charset="2"/>
              <a:buChar char="v"/>
            </a:pPr>
            <a:r>
              <a:rPr lang="uk-UA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відкладати життя й цілі на потім;</a:t>
            </a:r>
          </a:p>
          <a:p>
            <a:pPr>
              <a:buFont typeface="Wingdings" pitchFamily="2" charset="2"/>
              <a:buChar char="v"/>
            </a:pPr>
            <a:r>
              <a:rPr lang="uk-UA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дистанціюватися від людей, переживати стрес на самоті;</a:t>
            </a:r>
          </a:p>
          <a:p>
            <a:pPr>
              <a:buFont typeface="Wingdings" pitchFamily="2" charset="2"/>
              <a:buChar char="v"/>
            </a:pPr>
            <a:r>
              <a:rPr lang="uk-UA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вивільняти негатив криками, сварками;</a:t>
            </a:r>
          </a:p>
          <a:p>
            <a:pPr>
              <a:buFont typeface="Wingdings" pitchFamily="2" charset="2"/>
              <a:buChar char="v"/>
            </a:pPr>
            <a:r>
              <a:rPr lang="uk-UA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звинувачувати в негараздах себе;</a:t>
            </a:r>
          </a:p>
          <a:p>
            <a:pPr>
              <a:buFont typeface="Wingdings" pitchFamily="2" charset="2"/>
              <a:buChar char="v"/>
            </a:pPr>
            <a:r>
              <a:rPr lang="uk-UA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копатися в минулому й критикувати себе за вчинки та думки;</a:t>
            </a:r>
          </a:p>
          <a:p>
            <a:pPr>
              <a:buFont typeface="Wingdings" pitchFamily="2" charset="2"/>
              <a:buChar char="v"/>
            </a:pPr>
            <a:r>
              <a:rPr lang="uk-UA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опускати руки й переставати боротися;</a:t>
            </a:r>
          </a:p>
          <a:p>
            <a:pPr>
              <a:buFont typeface="Wingdings" pitchFamily="2" charset="2"/>
              <a:buChar char="v"/>
            </a:pPr>
            <a:r>
              <a:rPr lang="uk-UA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чекати, коли пройде саме.</a:t>
            </a:r>
          </a:p>
        </p:txBody>
      </p:sp>
    </p:spTree>
    <p:extLst>
      <p:ext uri="{BB962C8B-B14F-4D97-AF65-F5344CB8AC3E}">
        <p14:creationId xmlns:p14="http://schemas.microsoft.com/office/powerpoint/2010/main" xmlns="" val="3210602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1" descr="D:\ЛВЗ\ПРЕЗЕНТАЦІЇ\ФОНИ\список4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1142976" y="285728"/>
            <a:ext cx="5832648" cy="86409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Як швидко опанувати стрес?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27584" y="1628800"/>
            <a:ext cx="8136904" cy="3096344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Гніватись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боятися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хотіти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розтрощити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все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навколо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слабкість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а нормальна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реакція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ненормальний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стан речей. Треба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навчитися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переживати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емоційні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бурі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й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рухатись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далі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Саме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цього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є 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прості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але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дієві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вправи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45061" name="Picture 5" descr="Стрес — це не те, що відбувається з нами, а те, як ми на це реагуємо! |  Щотижневик АПТЕКА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0" y="4786322"/>
            <a:ext cx="1986309" cy="1589047"/>
          </a:xfrm>
          <a:prstGeom prst="rect">
            <a:avLst/>
          </a:prstGeom>
          <a:noFill/>
        </p:spPr>
      </p:pic>
      <p:pic>
        <p:nvPicPr>
          <p:cNvPr id="45063" name="Picture 7" descr="Управління стресом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868" y="4929198"/>
            <a:ext cx="2000263" cy="1452545"/>
          </a:xfrm>
          <a:prstGeom prst="rect">
            <a:avLst/>
          </a:prstGeom>
          <a:noFill/>
        </p:spPr>
      </p:pic>
      <p:pic>
        <p:nvPicPr>
          <p:cNvPr id="45065" name="Picture 9" descr="Стрес на карантині? Як його позбутися? - ПІК ПІК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57884" y="4857760"/>
            <a:ext cx="2383739" cy="16430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87684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1" descr="D:\ЛВЗ\ПРЕЗЕНТАЦІЇ\ФОНИ\список4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1214414" y="116632"/>
            <a:ext cx="7143800" cy="86409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Вправи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напрузі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тілі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стресі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тривоз</a:t>
            </a:r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</a:rPr>
              <a:t>і</a:t>
            </a:r>
            <a:endParaRPr lang="ru-RU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198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752" b="11529"/>
          <a:stretch/>
        </p:blipFill>
        <p:spPr bwMode="auto">
          <a:xfrm>
            <a:off x="190500" y="1428736"/>
            <a:ext cx="8953500" cy="45428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74897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1" descr="D:\ЛВЗ\ПРЕЗЕНТАЦІЇ\ФОНИ\список4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1357290" y="116632"/>
            <a:ext cx="6929486" cy="86409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Вправа «Лимон»</a:t>
            </a:r>
            <a:endParaRPr lang="uk-UA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0898" b="13064"/>
          <a:stretch/>
        </p:blipFill>
        <p:spPr bwMode="auto">
          <a:xfrm>
            <a:off x="95250" y="1585609"/>
            <a:ext cx="8953500" cy="41828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30267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439</TotalTime>
  <Words>881</Words>
  <Application>Microsoft Office PowerPoint</Application>
  <PresentationFormat>Экран (4:3)</PresentationFormat>
  <Paragraphs>107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Начальная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67</cp:revision>
  <dcterms:created xsi:type="dcterms:W3CDTF">2023-11-19T15:51:11Z</dcterms:created>
  <dcterms:modified xsi:type="dcterms:W3CDTF">2024-05-05T12:23:50Z</dcterms:modified>
</cp:coreProperties>
</file>