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ldx" ContentType="application/vnd.openxmlformats-officedocument.presentationml.slide"/>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84" r:id="rId4"/>
    <p:sldId id="310" r:id="rId5"/>
    <p:sldId id="314" r:id="rId6"/>
    <p:sldId id="286" r:id="rId7"/>
    <p:sldId id="319" r:id="rId8"/>
    <p:sldId id="285" r:id="rId9"/>
    <p:sldId id="312" r:id="rId10"/>
    <p:sldId id="287" r:id="rId11"/>
    <p:sldId id="320" r:id="rId12"/>
    <p:sldId id="313" r:id="rId13"/>
    <p:sldId id="308" r:id="rId14"/>
    <p:sldId id="307" r:id="rId15"/>
    <p:sldId id="318" r:id="rId16"/>
    <p:sldId id="317" r:id="rId17"/>
    <p:sldId id="269" r:id="rId1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CA00"/>
    <a:srgbClr val="FFD709"/>
    <a:srgbClr val="FFFF00"/>
    <a:srgbClr val="FFD7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Стиль із теми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Без стилю та сі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660"/>
  </p:normalViewPr>
  <p:slideViewPr>
    <p:cSldViewPr snapToGrid="0">
      <p:cViewPr varScale="1">
        <p:scale>
          <a:sx n="72" d="100"/>
          <a:sy n="72" d="100"/>
        </p:scale>
        <p:origin x="654"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image" Target="../media/image39.emf"/><Relationship Id="rId4" Type="http://schemas.openxmlformats.org/officeDocument/2006/relationships/image" Target="../media/image4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BF9CE8-A9D7-C145-8559-E55908603151}"/>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495F6DEE-B893-FC2D-B89B-5E768ABC64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E52A7F6E-0712-96AC-6C39-924D63C97DF8}"/>
              </a:ext>
            </a:extLst>
          </p:cNvPr>
          <p:cNvSpPr>
            <a:spLocks noGrp="1"/>
          </p:cNvSpPr>
          <p:nvPr>
            <p:ph type="dt" sz="half" idx="10"/>
          </p:nvPr>
        </p:nvSpPr>
        <p:spPr/>
        <p:txBody>
          <a:bodyPr/>
          <a:lstStyle/>
          <a:p>
            <a:fld id="{E5A6CBA0-2020-4C59-9248-51AA6D97CFE3}" type="datetimeFigureOut">
              <a:rPr lang="uk-UA" smtClean="0"/>
              <a:pPr/>
              <a:t>31.01.2025</a:t>
            </a:fld>
            <a:endParaRPr lang="uk-UA"/>
          </a:p>
        </p:txBody>
      </p:sp>
      <p:sp>
        <p:nvSpPr>
          <p:cNvPr id="5" name="Місце для нижнього колонтитула 4">
            <a:extLst>
              <a:ext uri="{FF2B5EF4-FFF2-40B4-BE49-F238E27FC236}">
                <a16:creationId xmlns:a16="http://schemas.microsoft.com/office/drawing/2014/main" id="{A4CF4517-FA4E-1C41-163B-08BF9D23FFEF}"/>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11CD34D2-21E9-A2FE-35BB-5D104BDA8548}"/>
              </a:ext>
            </a:extLst>
          </p:cNvPr>
          <p:cNvSpPr>
            <a:spLocks noGrp="1"/>
          </p:cNvSpPr>
          <p:nvPr>
            <p:ph type="sldNum" sz="quarter" idx="12"/>
          </p:nvPr>
        </p:nvSpPr>
        <p:spPr/>
        <p:txBody>
          <a:bodyPr/>
          <a:lstStyle/>
          <a:p>
            <a:fld id="{0A066DD1-9E5B-444F-BC09-44E5C40000E3}" type="slidenum">
              <a:rPr lang="uk-UA" smtClean="0"/>
              <a:pPr/>
              <a:t>‹#›</a:t>
            </a:fld>
            <a:endParaRPr lang="uk-UA"/>
          </a:p>
        </p:txBody>
      </p:sp>
    </p:spTree>
    <p:extLst>
      <p:ext uri="{BB962C8B-B14F-4D97-AF65-F5344CB8AC3E}">
        <p14:creationId xmlns:p14="http://schemas.microsoft.com/office/powerpoint/2010/main" val="95284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B99AD9-1482-627B-004D-ACFBF2755C15}"/>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B7B163DD-8642-321B-56FD-B97BAC9DA1C4}"/>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598C3C02-FCBD-2775-8E9C-BCF4EF33812A}"/>
              </a:ext>
            </a:extLst>
          </p:cNvPr>
          <p:cNvSpPr>
            <a:spLocks noGrp="1"/>
          </p:cNvSpPr>
          <p:nvPr>
            <p:ph type="dt" sz="half" idx="10"/>
          </p:nvPr>
        </p:nvSpPr>
        <p:spPr/>
        <p:txBody>
          <a:bodyPr/>
          <a:lstStyle/>
          <a:p>
            <a:fld id="{E5A6CBA0-2020-4C59-9248-51AA6D97CFE3}" type="datetimeFigureOut">
              <a:rPr lang="uk-UA" smtClean="0"/>
              <a:pPr/>
              <a:t>31.01.2025</a:t>
            </a:fld>
            <a:endParaRPr lang="uk-UA"/>
          </a:p>
        </p:txBody>
      </p:sp>
      <p:sp>
        <p:nvSpPr>
          <p:cNvPr id="5" name="Місце для нижнього колонтитула 4">
            <a:extLst>
              <a:ext uri="{FF2B5EF4-FFF2-40B4-BE49-F238E27FC236}">
                <a16:creationId xmlns:a16="http://schemas.microsoft.com/office/drawing/2014/main" id="{98185E45-E17A-6FF1-CD1F-DABCF76B79C1}"/>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75AB319-7506-694D-F4A6-563E2721F87C}"/>
              </a:ext>
            </a:extLst>
          </p:cNvPr>
          <p:cNvSpPr>
            <a:spLocks noGrp="1"/>
          </p:cNvSpPr>
          <p:nvPr>
            <p:ph type="sldNum" sz="quarter" idx="12"/>
          </p:nvPr>
        </p:nvSpPr>
        <p:spPr/>
        <p:txBody>
          <a:bodyPr/>
          <a:lstStyle/>
          <a:p>
            <a:fld id="{0A066DD1-9E5B-444F-BC09-44E5C40000E3}" type="slidenum">
              <a:rPr lang="uk-UA" smtClean="0"/>
              <a:pPr/>
              <a:t>‹#›</a:t>
            </a:fld>
            <a:endParaRPr lang="uk-UA"/>
          </a:p>
        </p:txBody>
      </p:sp>
    </p:spTree>
    <p:extLst>
      <p:ext uri="{BB962C8B-B14F-4D97-AF65-F5344CB8AC3E}">
        <p14:creationId xmlns:p14="http://schemas.microsoft.com/office/powerpoint/2010/main" val="2819720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DE9F4BF0-8A0A-5CCD-05E8-D6787BB7A896}"/>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ABE41E31-7B4D-458B-2A0A-4D9A65FA2040}"/>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86876D52-E005-346D-C4A6-913073713D53}"/>
              </a:ext>
            </a:extLst>
          </p:cNvPr>
          <p:cNvSpPr>
            <a:spLocks noGrp="1"/>
          </p:cNvSpPr>
          <p:nvPr>
            <p:ph type="dt" sz="half" idx="10"/>
          </p:nvPr>
        </p:nvSpPr>
        <p:spPr/>
        <p:txBody>
          <a:bodyPr/>
          <a:lstStyle/>
          <a:p>
            <a:fld id="{E5A6CBA0-2020-4C59-9248-51AA6D97CFE3}" type="datetimeFigureOut">
              <a:rPr lang="uk-UA" smtClean="0"/>
              <a:pPr/>
              <a:t>31.01.2025</a:t>
            </a:fld>
            <a:endParaRPr lang="uk-UA"/>
          </a:p>
        </p:txBody>
      </p:sp>
      <p:sp>
        <p:nvSpPr>
          <p:cNvPr id="5" name="Місце для нижнього колонтитула 4">
            <a:extLst>
              <a:ext uri="{FF2B5EF4-FFF2-40B4-BE49-F238E27FC236}">
                <a16:creationId xmlns:a16="http://schemas.microsoft.com/office/drawing/2014/main" id="{DDA8828C-90D8-A685-0887-65F28103C186}"/>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F52A8C23-EAE5-5FB7-8F24-1E0161460F3B}"/>
              </a:ext>
            </a:extLst>
          </p:cNvPr>
          <p:cNvSpPr>
            <a:spLocks noGrp="1"/>
          </p:cNvSpPr>
          <p:nvPr>
            <p:ph type="sldNum" sz="quarter" idx="12"/>
          </p:nvPr>
        </p:nvSpPr>
        <p:spPr/>
        <p:txBody>
          <a:bodyPr/>
          <a:lstStyle/>
          <a:p>
            <a:fld id="{0A066DD1-9E5B-444F-BC09-44E5C40000E3}" type="slidenum">
              <a:rPr lang="uk-UA" smtClean="0"/>
              <a:pPr/>
              <a:t>‹#›</a:t>
            </a:fld>
            <a:endParaRPr lang="uk-UA"/>
          </a:p>
        </p:txBody>
      </p:sp>
    </p:spTree>
    <p:extLst>
      <p:ext uri="{BB962C8B-B14F-4D97-AF65-F5344CB8AC3E}">
        <p14:creationId xmlns:p14="http://schemas.microsoft.com/office/powerpoint/2010/main" val="2245471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4314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168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93296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2076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22741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396603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40280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63480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03894E-CAB7-F1DA-2F27-0040D5B1AE7B}"/>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807E6425-06A2-31CA-67F4-642EE851A192}"/>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64E1D455-104D-88B6-039E-8FC69FAF1CB9}"/>
              </a:ext>
            </a:extLst>
          </p:cNvPr>
          <p:cNvSpPr>
            <a:spLocks noGrp="1"/>
          </p:cNvSpPr>
          <p:nvPr>
            <p:ph type="dt" sz="half" idx="10"/>
          </p:nvPr>
        </p:nvSpPr>
        <p:spPr/>
        <p:txBody>
          <a:bodyPr/>
          <a:lstStyle/>
          <a:p>
            <a:fld id="{E5A6CBA0-2020-4C59-9248-51AA6D97CFE3}" type="datetimeFigureOut">
              <a:rPr lang="uk-UA" smtClean="0"/>
              <a:pPr/>
              <a:t>31.01.2025</a:t>
            </a:fld>
            <a:endParaRPr lang="uk-UA"/>
          </a:p>
        </p:txBody>
      </p:sp>
      <p:sp>
        <p:nvSpPr>
          <p:cNvPr id="5" name="Місце для нижнього колонтитула 4">
            <a:extLst>
              <a:ext uri="{FF2B5EF4-FFF2-40B4-BE49-F238E27FC236}">
                <a16:creationId xmlns:a16="http://schemas.microsoft.com/office/drawing/2014/main" id="{4C48B273-9D59-BB7F-7751-B28795F522FD}"/>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149CBA1E-AE48-E2FA-AD0C-25A5A4EA1075}"/>
              </a:ext>
            </a:extLst>
          </p:cNvPr>
          <p:cNvSpPr>
            <a:spLocks noGrp="1"/>
          </p:cNvSpPr>
          <p:nvPr>
            <p:ph type="sldNum" sz="quarter" idx="12"/>
          </p:nvPr>
        </p:nvSpPr>
        <p:spPr/>
        <p:txBody>
          <a:bodyPr/>
          <a:lstStyle/>
          <a:p>
            <a:fld id="{0A066DD1-9E5B-444F-BC09-44E5C40000E3}" type="slidenum">
              <a:rPr lang="uk-UA" smtClean="0"/>
              <a:pPr/>
              <a:t>‹#›</a:t>
            </a:fld>
            <a:endParaRPr lang="uk-UA"/>
          </a:p>
        </p:txBody>
      </p:sp>
    </p:spTree>
    <p:extLst>
      <p:ext uri="{BB962C8B-B14F-4D97-AF65-F5344CB8AC3E}">
        <p14:creationId xmlns:p14="http://schemas.microsoft.com/office/powerpoint/2010/main" val="2722997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6654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894445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82056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C76205-BBAC-38C5-DACF-8FBFE0A42D62}"/>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606DA48A-FA2D-9CDF-2274-7659B9D135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FE26F545-F602-8F4C-49FE-9C8DFB14E100}"/>
              </a:ext>
            </a:extLst>
          </p:cNvPr>
          <p:cNvSpPr>
            <a:spLocks noGrp="1"/>
          </p:cNvSpPr>
          <p:nvPr>
            <p:ph type="dt" sz="half" idx="10"/>
          </p:nvPr>
        </p:nvSpPr>
        <p:spPr/>
        <p:txBody>
          <a:bodyPr/>
          <a:lstStyle/>
          <a:p>
            <a:fld id="{E5A6CBA0-2020-4C59-9248-51AA6D97CFE3}" type="datetimeFigureOut">
              <a:rPr lang="uk-UA" smtClean="0"/>
              <a:pPr/>
              <a:t>31.01.2025</a:t>
            </a:fld>
            <a:endParaRPr lang="uk-UA"/>
          </a:p>
        </p:txBody>
      </p:sp>
      <p:sp>
        <p:nvSpPr>
          <p:cNvPr id="5" name="Місце для нижнього колонтитула 4">
            <a:extLst>
              <a:ext uri="{FF2B5EF4-FFF2-40B4-BE49-F238E27FC236}">
                <a16:creationId xmlns:a16="http://schemas.microsoft.com/office/drawing/2014/main" id="{D2E266DE-CF05-E2B0-CB4F-F9130BA0FDA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94FB5C5B-7B68-8D6C-B3C8-2B43261E4ED2}"/>
              </a:ext>
            </a:extLst>
          </p:cNvPr>
          <p:cNvSpPr>
            <a:spLocks noGrp="1"/>
          </p:cNvSpPr>
          <p:nvPr>
            <p:ph type="sldNum" sz="quarter" idx="12"/>
          </p:nvPr>
        </p:nvSpPr>
        <p:spPr/>
        <p:txBody>
          <a:bodyPr/>
          <a:lstStyle/>
          <a:p>
            <a:fld id="{0A066DD1-9E5B-444F-BC09-44E5C40000E3}" type="slidenum">
              <a:rPr lang="uk-UA" smtClean="0"/>
              <a:pPr/>
              <a:t>‹#›</a:t>
            </a:fld>
            <a:endParaRPr lang="uk-UA"/>
          </a:p>
        </p:txBody>
      </p:sp>
    </p:spTree>
    <p:extLst>
      <p:ext uri="{BB962C8B-B14F-4D97-AF65-F5344CB8AC3E}">
        <p14:creationId xmlns:p14="http://schemas.microsoft.com/office/powerpoint/2010/main" val="1142375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D9C7A4-A5F8-8EB0-ECC7-B62EADFB3CE5}"/>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5D1EA36C-EE1B-2F37-612E-634144F1D820}"/>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EF1AEE85-2622-5B3C-669C-6B12705E21CC}"/>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5B7DAFC8-0D16-1ED1-4439-DF425A2E5173}"/>
              </a:ext>
            </a:extLst>
          </p:cNvPr>
          <p:cNvSpPr>
            <a:spLocks noGrp="1"/>
          </p:cNvSpPr>
          <p:nvPr>
            <p:ph type="dt" sz="half" idx="10"/>
          </p:nvPr>
        </p:nvSpPr>
        <p:spPr/>
        <p:txBody>
          <a:bodyPr/>
          <a:lstStyle/>
          <a:p>
            <a:fld id="{E5A6CBA0-2020-4C59-9248-51AA6D97CFE3}" type="datetimeFigureOut">
              <a:rPr lang="uk-UA" smtClean="0"/>
              <a:pPr/>
              <a:t>31.01.2025</a:t>
            </a:fld>
            <a:endParaRPr lang="uk-UA"/>
          </a:p>
        </p:txBody>
      </p:sp>
      <p:sp>
        <p:nvSpPr>
          <p:cNvPr id="6" name="Місце для нижнього колонтитула 5">
            <a:extLst>
              <a:ext uri="{FF2B5EF4-FFF2-40B4-BE49-F238E27FC236}">
                <a16:creationId xmlns:a16="http://schemas.microsoft.com/office/drawing/2014/main" id="{B486B6A0-345B-F8D8-4BE5-7337EDAEDAC6}"/>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7CA80578-00D2-7569-63B9-5360C9DDE00A}"/>
              </a:ext>
            </a:extLst>
          </p:cNvPr>
          <p:cNvSpPr>
            <a:spLocks noGrp="1"/>
          </p:cNvSpPr>
          <p:nvPr>
            <p:ph type="sldNum" sz="quarter" idx="12"/>
          </p:nvPr>
        </p:nvSpPr>
        <p:spPr/>
        <p:txBody>
          <a:bodyPr/>
          <a:lstStyle/>
          <a:p>
            <a:fld id="{0A066DD1-9E5B-444F-BC09-44E5C40000E3}" type="slidenum">
              <a:rPr lang="uk-UA" smtClean="0"/>
              <a:pPr/>
              <a:t>‹#›</a:t>
            </a:fld>
            <a:endParaRPr lang="uk-UA"/>
          </a:p>
        </p:txBody>
      </p:sp>
    </p:spTree>
    <p:extLst>
      <p:ext uri="{BB962C8B-B14F-4D97-AF65-F5344CB8AC3E}">
        <p14:creationId xmlns:p14="http://schemas.microsoft.com/office/powerpoint/2010/main" val="2827445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605116-8C3F-29DF-411E-423C5E166EF7}"/>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11B2B119-2E5F-66FC-896B-6F4606ADD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AEEE3018-D004-7D09-D342-02D210246E4A}"/>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8FD25954-0D1F-4AEE-D2D0-27B3321D01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EF63A83B-8756-2E7E-0705-D1311CBB4B1B}"/>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EFB19B4A-DF30-C5D1-8778-D939793F3A97}"/>
              </a:ext>
            </a:extLst>
          </p:cNvPr>
          <p:cNvSpPr>
            <a:spLocks noGrp="1"/>
          </p:cNvSpPr>
          <p:nvPr>
            <p:ph type="dt" sz="half" idx="10"/>
          </p:nvPr>
        </p:nvSpPr>
        <p:spPr/>
        <p:txBody>
          <a:bodyPr/>
          <a:lstStyle/>
          <a:p>
            <a:fld id="{E5A6CBA0-2020-4C59-9248-51AA6D97CFE3}" type="datetimeFigureOut">
              <a:rPr lang="uk-UA" smtClean="0"/>
              <a:pPr/>
              <a:t>31.01.2025</a:t>
            </a:fld>
            <a:endParaRPr lang="uk-UA"/>
          </a:p>
        </p:txBody>
      </p:sp>
      <p:sp>
        <p:nvSpPr>
          <p:cNvPr id="8" name="Місце для нижнього колонтитула 7">
            <a:extLst>
              <a:ext uri="{FF2B5EF4-FFF2-40B4-BE49-F238E27FC236}">
                <a16:creationId xmlns:a16="http://schemas.microsoft.com/office/drawing/2014/main" id="{FD2BF7DF-ABAE-11B8-F170-BEB41249A7A9}"/>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AF84185F-7BD7-A9F0-17C0-113AFFD94258}"/>
              </a:ext>
            </a:extLst>
          </p:cNvPr>
          <p:cNvSpPr>
            <a:spLocks noGrp="1"/>
          </p:cNvSpPr>
          <p:nvPr>
            <p:ph type="sldNum" sz="quarter" idx="12"/>
          </p:nvPr>
        </p:nvSpPr>
        <p:spPr/>
        <p:txBody>
          <a:bodyPr/>
          <a:lstStyle/>
          <a:p>
            <a:fld id="{0A066DD1-9E5B-444F-BC09-44E5C40000E3}" type="slidenum">
              <a:rPr lang="uk-UA" smtClean="0"/>
              <a:pPr/>
              <a:t>‹#›</a:t>
            </a:fld>
            <a:endParaRPr lang="uk-UA"/>
          </a:p>
        </p:txBody>
      </p:sp>
    </p:spTree>
    <p:extLst>
      <p:ext uri="{BB962C8B-B14F-4D97-AF65-F5344CB8AC3E}">
        <p14:creationId xmlns:p14="http://schemas.microsoft.com/office/powerpoint/2010/main" val="1240019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241F22-F265-1354-6AD4-0BDC7BF30B82}"/>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29925D71-E6D7-C2A2-9C09-B2A44CA67F57}"/>
              </a:ext>
            </a:extLst>
          </p:cNvPr>
          <p:cNvSpPr>
            <a:spLocks noGrp="1"/>
          </p:cNvSpPr>
          <p:nvPr>
            <p:ph type="dt" sz="half" idx="10"/>
          </p:nvPr>
        </p:nvSpPr>
        <p:spPr/>
        <p:txBody>
          <a:bodyPr/>
          <a:lstStyle/>
          <a:p>
            <a:fld id="{E5A6CBA0-2020-4C59-9248-51AA6D97CFE3}" type="datetimeFigureOut">
              <a:rPr lang="uk-UA" smtClean="0"/>
              <a:pPr/>
              <a:t>31.01.2025</a:t>
            </a:fld>
            <a:endParaRPr lang="uk-UA"/>
          </a:p>
        </p:txBody>
      </p:sp>
      <p:sp>
        <p:nvSpPr>
          <p:cNvPr id="4" name="Місце для нижнього колонтитула 3">
            <a:extLst>
              <a:ext uri="{FF2B5EF4-FFF2-40B4-BE49-F238E27FC236}">
                <a16:creationId xmlns:a16="http://schemas.microsoft.com/office/drawing/2014/main" id="{279ADFD1-2A6D-C0E4-A069-F1FB923CEC1B}"/>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D6F5FC52-CEF0-63C5-A3FB-B2FA44EF5F9B}"/>
              </a:ext>
            </a:extLst>
          </p:cNvPr>
          <p:cNvSpPr>
            <a:spLocks noGrp="1"/>
          </p:cNvSpPr>
          <p:nvPr>
            <p:ph type="sldNum" sz="quarter" idx="12"/>
          </p:nvPr>
        </p:nvSpPr>
        <p:spPr/>
        <p:txBody>
          <a:bodyPr/>
          <a:lstStyle/>
          <a:p>
            <a:fld id="{0A066DD1-9E5B-444F-BC09-44E5C40000E3}" type="slidenum">
              <a:rPr lang="uk-UA" smtClean="0"/>
              <a:pPr/>
              <a:t>‹#›</a:t>
            </a:fld>
            <a:endParaRPr lang="uk-UA"/>
          </a:p>
        </p:txBody>
      </p:sp>
    </p:spTree>
    <p:extLst>
      <p:ext uri="{BB962C8B-B14F-4D97-AF65-F5344CB8AC3E}">
        <p14:creationId xmlns:p14="http://schemas.microsoft.com/office/powerpoint/2010/main" val="243298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21EAE1ED-36B4-4E86-8FF7-80E69458FF86}"/>
              </a:ext>
            </a:extLst>
          </p:cNvPr>
          <p:cNvSpPr>
            <a:spLocks noGrp="1"/>
          </p:cNvSpPr>
          <p:nvPr>
            <p:ph type="dt" sz="half" idx="10"/>
          </p:nvPr>
        </p:nvSpPr>
        <p:spPr/>
        <p:txBody>
          <a:bodyPr/>
          <a:lstStyle/>
          <a:p>
            <a:fld id="{E5A6CBA0-2020-4C59-9248-51AA6D97CFE3}" type="datetimeFigureOut">
              <a:rPr lang="uk-UA" smtClean="0"/>
              <a:pPr/>
              <a:t>31.01.2025</a:t>
            </a:fld>
            <a:endParaRPr lang="uk-UA"/>
          </a:p>
        </p:txBody>
      </p:sp>
      <p:sp>
        <p:nvSpPr>
          <p:cNvPr id="3" name="Місце для нижнього колонтитула 2">
            <a:extLst>
              <a:ext uri="{FF2B5EF4-FFF2-40B4-BE49-F238E27FC236}">
                <a16:creationId xmlns:a16="http://schemas.microsoft.com/office/drawing/2014/main" id="{36DAD795-4B4E-F277-5453-8F6740866E91}"/>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389189B0-EDF3-615E-8CC3-22778F062E26}"/>
              </a:ext>
            </a:extLst>
          </p:cNvPr>
          <p:cNvSpPr>
            <a:spLocks noGrp="1"/>
          </p:cNvSpPr>
          <p:nvPr>
            <p:ph type="sldNum" sz="quarter" idx="12"/>
          </p:nvPr>
        </p:nvSpPr>
        <p:spPr/>
        <p:txBody>
          <a:bodyPr/>
          <a:lstStyle/>
          <a:p>
            <a:fld id="{0A066DD1-9E5B-444F-BC09-44E5C40000E3}" type="slidenum">
              <a:rPr lang="uk-UA" smtClean="0"/>
              <a:pPr/>
              <a:t>‹#›</a:t>
            </a:fld>
            <a:endParaRPr lang="uk-UA"/>
          </a:p>
        </p:txBody>
      </p:sp>
    </p:spTree>
    <p:extLst>
      <p:ext uri="{BB962C8B-B14F-4D97-AF65-F5344CB8AC3E}">
        <p14:creationId xmlns:p14="http://schemas.microsoft.com/office/powerpoint/2010/main" val="1853029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AF30FB-DF26-A927-A1BD-C668362B7476}"/>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048C292-AA07-75C4-4D5A-D0721D1D5D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C4A48F23-8446-09C6-CC3D-0E7593923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E3DE1D2E-7622-5C91-EA83-5CA2FA682BE0}"/>
              </a:ext>
            </a:extLst>
          </p:cNvPr>
          <p:cNvSpPr>
            <a:spLocks noGrp="1"/>
          </p:cNvSpPr>
          <p:nvPr>
            <p:ph type="dt" sz="half" idx="10"/>
          </p:nvPr>
        </p:nvSpPr>
        <p:spPr/>
        <p:txBody>
          <a:bodyPr/>
          <a:lstStyle/>
          <a:p>
            <a:fld id="{E5A6CBA0-2020-4C59-9248-51AA6D97CFE3}" type="datetimeFigureOut">
              <a:rPr lang="uk-UA" smtClean="0"/>
              <a:pPr/>
              <a:t>31.01.2025</a:t>
            </a:fld>
            <a:endParaRPr lang="uk-UA"/>
          </a:p>
        </p:txBody>
      </p:sp>
      <p:sp>
        <p:nvSpPr>
          <p:cNvPr id="6" name="Місце для нижнього колонтитула 5">
            <a:extLst>
              <a:ext uri="{FF2B5EF4-FFF2-40B4-BE49-F238E27FC236}">
                <a16:creationId xmlns:a16="http://schemas.microsoft.com/office/drawing/2014/main" id="{5D22FEC7-B0D1-DC30-1DD1-7F66F08EE9C0}"/>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FA1B311C-C052-4BAF-3627-0146D1D9D4A6}"/>
              </a:ext>
            </a:extLst>
          </p:cNvPr>
          <p:cNvSpPr>
            <a:spLocks noGrp="1"/>
          </p:cNvSpPr>
          <p:nvPr>
            <p:ph type="sldNum" sz="quarter" idx="12"/>
          </p:nvPr>
        </p:nvSpPr>
        <p:spPr/>
        <p:txBody>
          <a:bodyPr/>
          <a:lstStyle/>
          <a:p>
            <a:fld id="{0A066DD1-9E5B-444F-BC09-44E5C40000E3}" type="slidenum">
              <a:rPr lang="uk-UA" smtClean="0"/>
              <a:pPr/>
              <a:t>‹#›</a:t>
            </a:fld>
            <a:endParaRPr lang="uk-UA"/>
          </a:p>
        </p:txBody>
      </p:sp>
    </p:spTree>
    <p:extLst>
      <p:ext uri="{BB962C8B-B14F-4D97-AF65-F5344CB8AC3E}">
        <p14:creationId xmlns:p14="http://schemas.microsoft.com/office/powerpoint/2010/main" val="3227445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362CBD-8D57-1CE7-8726-578FE7661101}"/>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5C1879D0-5F0C-721E-ACD4-CA2F729743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535E4A02-1DCB-4726-AC2B-214F0E4868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5351D099-C193-DAB7-A1F1-B0CF9DE4C66A}"/>
              </a:ext>
            </a:extLst>
          </p:cNvPr>
          <p:cNvSpPr>
            <a:spLocks noGrp="1"/>
          </p:cNvSpPr>
          <p:nvPr>
            <p:ph type="dt" sz="half" idx="10"/>
          </p:nvPr>
        </p:nvSpPr>
        <p:spPr/>
        <p:txBody>
          <a:bodyPr/>
          <a:lstStyle/>
          <a:p>
            <a:fld id="{E5A6CBA0-2020-4C59-9248-51AA6D97CFE3}" type="datetimeFigureOut">
              <a:rPr lang="uk-UA" smtClean="0"/>
              <a:pPr/>
              <a:t>31.01.2025</a:t>
            </a:fld>
            <a:endParaRPr lang="uk-UA"/>
          </a:p>
        </p:txBody>
      </p:sp>
      <p:sp>
        <p:nvSpPr>
          <p:cNvPr id="6" name="Місце для нижнього колонтитула 5">
            <a:extLst>
              <a:ext uri="{FF2B5EF4-FFF2-40B4-BE49-F238E27FC236}">
                <a16:creationId xmlns:a16="http://schemas.microsoft.com/office/drawing/2014/main" id="{C76F725F-FE0A-93A6-3B7B-BA4F4634D350}"/>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BC6955B9-C5B8-6598-FA33-07B7A8219D8E}"/>
              </a:ext>
            </a:extLst>
          </p:cNvPr>
          <p:cNvSpPr>
            <a:spLocks noGrp="1"/>
          </p:cNvSpPr>
          <p:nvPr>
            <p:ph type="sldNum" sz="quarter" idx="12"/>
          </p:nvPr>
        </p:nvSpPr>
        <p:spPr/>
        <p:txBody>
          <a:bodyPr/>
          <a:lstStyle/>
          <a:p>
            <a:fld id="{0A066DD1-9E5B-444F-BC09-44E5C40000E3}" type="slidenum">
              <a:rPr lang="uk-UA" smtClean="0"/>
              <a:pPr/>
              <a:t>‹#›</a:t>
            </a:fld>
            <a:endParaRPr lang="uk-UA"/>
          </a:p>
        </p:txBody>
      </p:sp>
    </p:spTree>
    <p:extLst>
      <p:ext uri="{BB962C8B-B14F-4D97-AF65-F5344CB8AC3E}">
        <p14:creationId xmlns:p14="http://schemas.microsoft.com/office/powerpoint/2010/main" val="4188005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CC0DF">
                <a:alpha val="100000"/>
              </a:srgbClr>
            </a:gs>
            <a:gs pos="100000">
              <a:srgbClr val="FFDE59">
                <a:alpha val="100000"/>
              </a:srgbClr>
            </a:gs>
          </a:gsLst>
          <a:lin ang="0" scaled="0"/>
          <a:tileRect/>
        </a:grad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3DC3036C-104B-53EE-A3C7-070883DBB4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ED693E23-5558-7F75-59E5-66A28E4CA0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6C649F18-52AC-B018-A449-177C05A9DB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A6CBA0-2020-4C59-9248-51AA6D97CFE3}" type="datetimeFigureOut">
              <a:rPr lang="uk-UA" smtClean="0"/>
              <a:pPr/>
              <a:t>31.01.2025</a:t>
            </a:fld>
            <a:endParaRPr lang="uk-UA"/>
          </a:p>
        </p:txBody>
      </p:sp>
      <p:sp>
        <p:nvSpPr>
          <p:cNvPr id="5" name="Місце для нижнього колонтитула 4">
            <a:extLst>
              <a:ext uri="{FF2B5EF4-FFF2-40B4-BE49-F238E27FC236}">
                <a16:creationId xmlns:a16="http://schemas.microsoft.com/office/drawing/2014/main" id="{F4B1BA2D-CC81-B4CD-1DCC-356FEDCBD8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DF0B128A-940D-6722-0A81-7F895D021F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066DD1-9E5B-444F-BC09-44E5C40000E3}" type="slidenum">
              <a:rPr lang="uk-UA" smtClean="0"/>
              <a:pPr/>
              <a:t>‹#›</a:t>
            </a:fld>
            <a:endParaRPr lang="uk-UA"/>
          </a:p>
        </p:txBody>
      </p:sp>
    </p:spTree>
    <p:extLst>
      <p:ext uri="{BB962C8B-B14F-4D97-AF65-F5344CB8AC3E}">
        <p14:creationId xmlns:p14="http://schemas.microsoft.com/office/powerpoint/2010/main" val="3735442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CC0DF">
                <a:alpha val="100000"/>
              </a:srgbClr>
            </a:gs>
            <a:gs pos="100000">
              <a:srgbClr val="FFDE59">
                <a:alpha val="100000"/>
              </a:srgbClr>
            </a:gs>
          </a:gsLst>
          <a:lin ang="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1/31/2025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1287784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hyperlink" Target="https://parostok.com.ua/wp-content/uploads/2025/01/yzobrazhenye_viber_2025-01-24_19-13-32-325.jpg" TargetMode="External"/><Relationship Id="rId2" Type="http://schemas.openxmlformats.org/officeDocument/2006/relationships/image" Target="../media/image35.jpeg"/><Relationship Id="rId1" Type="http://schemas.openxmlformats.org/officeDocument/2006/relationships/slideLayout" Target="../slideLayouts/slideLayout18.xml"/><Relationship Id="rId5" Type="http://schemas.openxmlformats.org/officeDocument/2006/relationships/image" Target="../media/image28.pn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8" Type="http://schemas.openxmlformats.org/officeDocument/2006/relationships/image" Target="../media/image38.gif"/><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5.svg"/><Relationship Id="rId5" Type="http://schemas.openxmlformats.org/officeDocument/2006/relationships/image" Target="../media/image2.svg"/><Relationship Id="rId10" Type="http://schemas.openxmlformats.org/officeDocument/2006/relationships/image" Target="../media/image37.emf"/><Relationship Id="rId4" Type="http://schemas.openxmlformats.org/officeDocument/2006/relationships/image" Target="../media/image1.png"/><Relationship Id="rId9" Type="http://schemas.openxmlformats.org/officeDocument/2006/relationships/package" Target="../embeddings/Microsoft_PowerPoint_Slide.sldx"/></Relationships>
</file>

<file path=ppt/slides/_rels/slide13.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package" Target="../embeddings/Microsoft_PowerPoint_Slide4.sldx"/><Relationship Id="rId3" Type="http://schemas.openxmlformats.org/officeDocument/2006/relationships/image" Target="../media/image4.png"/><Relationship Id="rId7" Type="http://schemas.openxmlformats.org/officeDocument/2006/relationships/package" Target="../embeddings/Microsoft_PowerPoint_Slide1.sldx"/><Relationship Id="rId12" Type="http://schemas.openxmlformats.org/officeDocument/2006/relationships/image" Target="../media/image41.emf"/><Relationship Id="rId2" Type="http://schemas.openxmlformats.org/officeDocument/2006/relationships/slideLayout" Target="../slideLayouts/slideLayout18.xml"/><Relationship Id="rId16" Type="http://schemas.openxmlformats.org/officeDocument/2006/relationships/image" Target="../media/image44.png"/><Relationship Id="rId1" Type="http://schemas.openxmlformats.org/officeDocument/2006/relationships/vmlDrawing" Target="../drawings/vmlDrawing2.vml"/><Relationship Id="rId6" Type="http://schemas.openxmlformats.org/officeDocument/2006/relationships/image" Target="../media/image5.svg"/><Relationship Id="rId11" Type="http://schemas.openxmlformats.org/officeDocument/2006/relationships/package" Target="../embeddings/Microsoft_PowerPoint_Slide3.sldx"/><Relationship Id="rId5" Type="http://schemas.openxmlformats.org/officeDocument/2006/relationships/image" Target="../media/image2.svg"/><Relationship Id="rId15" Type="http://schemas.openxmlformats.org/officeDocument/2006/relationships/image" Target="../media/image43.png"/><Relationship Id="rId10" Type="http://schemas.openxmlformats.org/officeDocument/2006/relationships/image" Target="../media/image40.emf"/><Relationship Id="rId4" Type="http://schemas.openxmlformats.org/officeDocument/2006/relationships/image" Target="../media/image1.png"/><Relationship Id="rId9" Type="http://schemas.openxmlformats.org/officeDocument/2006/relationships/package" Target="../embeddings/Microsoft_PowerPoint_Slide2.sldx"/><Relationship Id="rId14" Type="http://schemas.openxmlformats.org/officeDocument/2006/relationships/image" Target="../media/image42.emf"/></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45.png"/><Relationship Id="rId5" Type="http://schemas.openxmlformats.org/officeDocument/2006/relationships/image" Target="../media/image5.svg"/><Relationship Id="rId4" Type="http://schemas.openxmlformats.org/officeDocument/2006/relationships/image" Target="../media/image2.sv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7.png"/><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46.png"/><Relationship Id="rId5" Type="http://schemas.openxmlformats.org/officeDocument/2006/relationships/image" Target="../media/image5.svg"/><Relationship Id="rId4" Type="http://schemas.openxmlformats.org/officeDocument/2006/relationships/image" Target="../media/image2.sv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hdphoto" Target="../media/hdphoto1.wdp"/><Relationship Id="rId7" Type="http://schemas.openxmlformats.org/officeDocument/2006/relationships/image" Target="../media/image52.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3.gif"/></Relationships>
</file>

<file path=ppt/slides/_rels/slide2.xml.rels><?xml version="1.0" encoding="UTF-8" standalone="yes"?>
<Relationships xmlns="http://schemas.openxmlformats.org/package/2006/relationships"><Relationship Id="rId8" Type="http://schemas.openxmlformats.org/officeDocument/2006/relationships/hyperlink" Target="https://parostok.com.ua/wp-content/uploads/2025/01/yzobrazhenye_viber_2025-01-20_21-01-18-286.jpg" TargetMode="External"/><Relationship Id="rId3" Type="http://schemas.openxmlformats.org/officeDocument/2006/relationships/image" Target="../media/image1.png"/><Relationship Id="rId7"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2.sv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8" Type="http://schemas.openxmlformats.org/officeDocument/2006/relationships/hyperlink" Target="https://parostok.com.ua/wp-content/uploads/2025/01/yzobrazhenye_viber_2025-01-20_21-31-32-586.jpg" TargetMode="External"/><Relationship Id="rId13"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1.jpeg"/><Relationship Id="rId12" Type="http://schemas.openxmlformats.org/officeDocument/2006/relationships/hyperlink" Target="https://parostok.com.ua/wp-content/uploads/2025/01/yzobrazhenye_viber_2025-01-21_19-36-43-986.jpg" TargetMode="External"/><Relationship Id="rId2" Type="http://schemas.openxmlformats.org/officeDocument/2006/relationships/hyperlink" Target="https://parostok.com.ua/wp-content/uploads/2025/01/yzobrazhenye_viber_2025-01-20_21-39-25-671.jpg" TargetMode="External"/><Relationship Id="rId1" Type="http://schemas.openxmlformats.org/officeDocument/2006/relationships/slideLayout" Target="../slideLayouts/slideLayout18.xml"/><Relationship Id="rId6" Type="http://schemas.openxmlformats.org/officeDocument/2006/relationships/hyperlink" Target="https://parostok.com.ua/wp-content/uploads/2025/01/yzobrazhenye_viber_2025-01-20_21-31-15-994.jpg" TargetMode="External"/><Relationship Id="rId11" Type="http://schemas.openxmlformats.org/officeDocument/2006/relationships/image" Target="../media/image13.jpeg"/><Relationship Id="rId5" Type="http://schemas.openxmlformats.org/officeDocument/2006/relationships/image" Target="../media/image10.jpeg"/><Relationship Id="rId10" Type="http://schemas.openxmlformats.org/officeDocument/2006/relationships/hyperlink" Target="https://parostok.com.ua/wp-content/uploads/2025/01/yzobrazhenye_viber_2025-01-20_21-31-43-734.jpg" TargetMode="External"/><Relationship Id="rId4" Type="http://schemas.openxmlformats.org/officeDocument/2006/relationships/hyperlink" Target="https://parostok.com.ua/wp-content/uploads/2025/01/yzobrazhenye_viber_2025-01-21_19-36-42-068.jpg" TargetMode="External"/><Relationship Id="rId9" Type="http://schemas.openxmlformats.org/officeDocument/2006/relationships/image" Target="../media/image12.jpe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hyperlink" Target="https://parostok.com.ua/wp-content/uploads/2025/01/242093.002.png" TargetMode="External"/><Relationship Id="rId3" Type="http://schemas.openxmlformats.org/officeDocument/2006/relationships/image" Target="../media/image10.jpeg"/><Relationship Id="rId7" Type="http://schemas.openxmlformats.org/officeDocument/2006/relationships/image" Target="../media/image17.jpeg"/><Relationship Id="rId2" Type="http://schemas.openxmlformats.org/officeDocument/2006/relationships/hyperlink" Target="https://parostok.com.ua/wp-content/uploads/2025/01/yzobrazhenye_viber_2025-01-21_19-36-42-068.jpg" TargetMode="External"/><Relationship Id="rId1" Type="http://schemas.openxmlformats.org/officeDocument/2006/relationships/slideLayout" Target="../slideLayouts/slideLayout18.xml"/><Relationship Id="rId6" Type="http://schemas.openxmlformats.org/officeDocument/2006/relationships/hyperlink" Target="https://parostok.com.ua/wp-content/uploads/2025/01/yzobrazhenye_viber_2025-01-21_19-36-42-935.jpg" TargetMode="External"/><Relationship Id="rId11" Type="http://schemas.openxmlformats.org/officeDocument/2006/relationships/image" Target="../media/image19.png"/><Relationship Id="rId5" Type="http://schemas.openxmlformats.org/officeDocument/2006/relationships/image" Target="../media/image16.jpeg"/><Relationship Id="rId10" Type="http://schemas.openxmlformats.org/officeDocument/2006/relationships/hyperlink" Target="https://parostok.com.ua/wp-content/uploads/2025/01/yzobrazhenye_viber_2025-01-20_21-38-19-317.png" TargetMode="External"/><Relationship Id="rId4" Type="http://schemas.openxmlformats.org/officeDocument/2006/relationships/hyperlink" Target="https://parostok.com.ua/wp-content/uploads/2025/01/yzobrazhenye_viber_2025-01-21_19-36-43-414.jpg" TargetMode="External"/><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png"/><Relationship Id="rId7" Type="http://schemas.openxmlformats.org/officeDocument/2006/relationships/hyperlink" Target="https://parostok.com.ua/wp-content/uploads/2025/01/yzobrazhenye_viber_2025-01-21_19-19-41-020.jpg" TargetMode="External"/><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image" Target="../media/image5.svg"/><Relationship Id="rId10" Type="http://schemas.openxmlformats.org/officeDocument/2006/relationships/image" Target="../media/image14.jpeg"/><Relationship Id="rId4" Type="http://schemas.openxmlformats.org/officeDocument/2006/relationships/image" Target="../media/image2.svg"/><Relationship Id="rId9" Type="http://schemas.openxmlformats.org/officeDocument/2006/relationships/hyperlink" Target="https://parostok.com.ua/wp-content/uploads/2025/01/yzobrazhenye_viber_2025-01-21_19-36-43-986.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hyperlink" Target="https://parostok.com.ua/wp-content/uploads/2025/01/Snymok-krana-2025-01-22-021539.png" TargetMode="External"/><Relationship Id="rId5" Type="http://schemas.openxmlformats.org/officeDocument/2006/relationships/image" Target="../media/image21.pn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hyperlink" Target="https://parostok.com.ua/wp-content/uploads/2025/01/yzobrazhenye_viber_2025-01-22_21-34-15-082.jpg" TargetMode="External"/><Relationship Id="rId3" Type="http://schemas.openxmlformats.org/officeDocument/2006/relationships/image" Target="../media/image1.png"/><Relationship Id="rId7" Type="http://schemas.openxmlformats.org/officeDocument/2006/relationships/hyperlink" Target="https://parostok.com.ua/wp-content/uploads/2025/01/yzobrazhenye_viber_2025-01-22_18-55-10-671.jpg" TargetMode="External"/><Relationship Id="rId12" Type="http://schemas.openxmlformats.org/officeDocument/2006/relationships/image" Target="../media/image25.jpeg"/><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6.png"/><Relationship Id="rId11" Type="http://schemas.openxmlformats.org/officeDocument/2006/relationships/hyperlink" Target="https://parostok.com.ua/wp-content/uploads/2025/01/yzobrazhenye_viber_2025-01-22_18-55-11-737.jpg" TargetMode="External"/><Relationship Id="rId5" Type="http://schemas.openxmlformats.org/officeDocument/2006/relationships/image" Target="../media/image5.svg"/><Relationship Id="rId10" Type="http://schemas.openxmlformats.org/officeDocument/2006/relationships/image" Target="../media/image24.jpeg"/><Relationship Id="rId4" Type="http://schemas.openxmlformats.org/officeDocument/2006/relationships/image" Target="../media/image2.svg"/><Relationship Id="rId9" Type="http://schemas.openxmlformats.org/officeDocument/2006/relationships/hyperlink" Target="https://parostok.com.ua/wp-content/uploads/2025/01/yzobrazhenye_viber_2025-01-22_18-55-11-117.jpg" TargetMode="External"/><Relationship Id="rId1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8.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hyperlink" Target="https://parostok.com.ua/wp-content/uploads/2025/01/yzobrazhenye_viber_2025-01-23_19-18-28-666.jpg" TargetMode="External"/><Relationship Id="rId13" Type="http://schemas.openxmlformats.org/officeDocument/2006/relationships/image" Target="../media/image33.jpeg"/><Relationship Id="rId3" Type="http://schemas.openxmlformats.org/officeDocument/2006/relationships/image" Target="../media/image1.png"/><Relationship Id="rId7" Type="http://schemas.openxmlformats.org/officeDocument/2006/relationships/image" Target="../media/image30.jpeg"/><Relationship Id="rId12" Type="http://schemas.openxmlformats.org/officeDocument/2006/relationships/hyperlink" Target="https://parostok.com.ua/wp-content/uploads/2025/01/yzobrazhenye_viber_2025-01-23_18-44-20-094.jpg" TargetMode="External"/><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hyperlink" Target="https://parostok.com.ua/wp-content/uploads/2025/01/yzobrazhenye_viber_2025-01-23_19-18-28-232.jpg" TargetMode="External"/><Relationship Id="rId11" Type="http://schemas.openxmlformats.org/officeDocument/2006/relationships/image" Target="../media/image32.jpeg"/><Relationship Id="rId5" Type="http://schemas.openxmlformats.org/officeDocument/2006/relationships/image" Target="../media/image6.png"/><Relationship Id="rId10" Type="http://schemas.openxmlformats.org/officeDocument/2006/relationships/hyperlink" Target="https://parostok.com.ua/wp-content/uploads/2025/01/yzobrazhenye_viber_2025-01-23_19-18-29-052.jpg" TargetMode="External"/><Relationship Id="rId4" Type="http://schemas.openxmlformats.org/officeDocument/2006/relationships/image" Target="../media/image2.svg"/><Relationship Id="rId9"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F5822A-8C7B-3243-418F-4A340AADAFC8}"/>
              </a:ext>
            </a:extLst>
          </p:cNvPr>
          <p:cNvSpPr>
            <a:spLocks noGrp="1"/>
          </p:cNvSpPr>
          <p:nvPr>
            <p:ph type="ctrTitle"/>
          </p:nvPr>
        </p:nvSpPr>
        <p:spPr>
          <a:xfrm>
            <a:off x="1199526" y="1232452"/>
            <a:ext cx="9256440" cy="3737112"/>
          </a:xfrm>
        </p:spPr>
        <p:txBody>
          <a:bodyPr>
            <a:normAutofit fontScale="90000"/>
          </a:bodyPr>
          <a:lstStyle/>
          <a:p>
            <a:r>
              <a:rPr lang="uk-UA" sz="3600" b="1" dirty="0">
                <a:latin typeface="Times New Roman" pitchFamily="18" charset="0"/>
                <a:cs typeface="Times New Roman" pitchFamily="18" charset="0"/>
              </a:rPr>
              <a:t>Комунальний заклад «Куп</a:t>
            </a:r>
            <a:r>
              <a:rPr lang="en-GB" sz="3600" b="1" dirty="0">
                <a:latin typeface="Times New Roman" pitchFamily="18" charset="0"/>
                <a:cs typeface="Times New Roman" pitchFamily="18" charset="0"/>
              </a:rPr>
              <a:t>’</a:t>
            </a:r>
            <a:r>
              <a:rPr lang="uk-UA" sz="3600" b="1" dirty="0" err="1">
                <a:latin typeface="Times New Roman" pitchFamily="18" charset="0"/>
                <a:cs typeface="Times New Roman" pitchFamily="18" charset="0"/>
              </a:rPr>
              <a:t>янська</a:t>
            </a:r>
            <a:r>
              <a:rPr lang="uk-UA" sz="3600" b="1" dirty="0">
                <a:latin typeface="Times New Roman" pitchFamily="18" charset="0"/>
                <a:cs typeface="Times New Roman" pitchFamily="18" charset="0"/>
              </a:rPr>
              <a:t> спеціальна школа» Харківської обласної ради</a:t>
            </a:r>
            <a:br>
              <a:rPr lang="uk-UA" dirty="0">
                <a:latin typeface="Times New Roman" pitchFamily="18" charset="0"/>
                <a:cs typeface="Times New Roman" pitchFamily="18" charset="0"/>
              </a:rPr>
            </a:br>
            <a:r>
              <a:rPr lang="uk-UA" b="1" dirty="0">
                <a:latin typeface="Times New Roman" pitchFamily="18" charset="0"/>
                <a:cs typeface="Times New Roman" pitchFamily="18" charset="0"/>
              </a:rPr>
              <a:t>Звіт про проведення тижня STEM-STEАM-освіти </a:t>
            </a:r>
            <a:br>
              <a:rPr lang="uk-UA" dirty="0">
                <a:latin typeface="Times New Roman" pitchFamily="18" charset="0"/>
                <a:cs typeface="Times New Roman" pitchFamily="18" charset="0"/>
              </a:rPr>
            </a:br>
            <a:r>
              <a:rPr lang="uk-UA" b="1" dirty="0">
                <a:solidFill>
                  <a:srgbClr val="FF0000"/>
                </a:solidFill>
                <a:latin typeface="Times New Roman" pitchFamily="18" charset="0"/>
                <a:cs typeface="Times New Roman" pitchFamily="18" charset="0"/>
              </a:rPr>
              <a:t>«ПІДКОРЮЄМО  ЧАС»</a:t>
            </a:r>
            <a:endParaRPr lang="uk-UA" dirty="0">
              <a:solidFill>
                <a:srgbClr val="FF0000"/>
              </a:solidFill>
              <a:latin typeface="Times New Roman" pitchFamily="18" charset="0"/>
              <a:cs typeface="Times New Roman" pitchFamily="18" charset="0"/>
            </a:endParaRPr>
          </a:p>
        </p:txBody>
      </p:sp>
      <p:sp>
        <p:nvSpPr>
          <p:cNvPr id="3" name="Підзаголовок 2">
            <a:extLst>
              <a:ext uri="{FF2B5EF4-FFF2-40B4-BE49-F238E27FC236}">
                <a16:creationId xmlns:a16="http://schemas.microsoft.com/office/drawing/2014/main" id="{A3B6C284-FF12-3053-213B-18B9B5C97485}"/>
              </a:ext>
            </a:extLst>
          </p:cNvPr>
          <p:cNvSpPr>
            <a:spLocks noGrp="1"/>
          </p:cNvSpPr>
          <p:nvPr>
            <p:ph type="subTitle" idx="1"/>
          </p:nvPr>
        </p:nvSpPr>
        <p:spPr>
          <a:xfrm flipH="1">
            <a:off x="10827688" y="3119597"/>
            <a:ext cx="45719" cy="498246"/>
          </a:xfrm>
        </p:spPr>
        <p:txBody>
          <a:bodyPr>
            <a:normAutofit fontScale="92500" lnSpcReduction="10000"/>
          </a:bodyPr>
          <a:lstStyle/>
          <a:p>
            <a:endParaRPr lang="uk-UA" sz="3200" b="1" dirty="0">
              <a:latin typeface="Monotype Corsiva" panose="03010101010201010101" pitchFamily="66" charset="0"/>
            </a:endParaRPr>
          </a:p>
        </p:txBody>
      </p:sp>
      <p:sp>
        <p:nvSpPr>
          <p:cNvPr id="7" name="Freeform 3">
            <a:extLst>
              <a:ext uri="{FF2B5EF4-FFF2-40B4-BE49-F238E27FC236}">
                <a16:creationId xmlns:a16="http://schemas.microsoft.com/office/drawing/2014/main" id="{5561EB8E-176A-C3D6-5394-3ACC134E154D}"/>
              </a:ext>
            </a:extLst>
          </p:cNvPr>
          <p:cNvSpPr/>
          <p:nvPr/>
        </p:nvSpPr>
        <p:spPr>
          <a:xfrm rot="5400000">
            <a:off x="-2803197" y="2818836"/>
            <a:ext cx="6858000" cy="1220328"/>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Freeform 3">
            <a:extLst>
              <a:ext uri="{FF2B5EF4-FFF2-40B4-BE49-F238E27FC236}">
                <a16:creationId xmlns:a16="http://schemas.microsoft.com/office/drawing/2014/main" id="{8BFDB9C0-34A3-CC12-F977-1BC16CB5C182}"/>
              </a:ext>
            </a:extLst>
          </p:cNvPr>
          <p:cNvSpPr/>
          <p:nvPr/>
        </p:nvSpPr>
        <p:spPr>
          <a:xfrm rot="5400000">
            <a:off x="8008620" y="2674620"/>
            <a:ext cx="6858000" cy="1508760"/>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pic>
        <p:nvPicPr>
          <p:cNvPr id="5" name="Рисунок 4">
            <a:extLst>
              <a:ext uri="{FF2B5EF4-FFF2-40B4-BE49-F238E27FC236}">
                <a16:creationId xmlns:a16="http://schemas.microsoft.com/office/drawing/2014/main" id="{521A675E-6856-4BE3-810B-D5451BE3D905}"/>
              </a:ext>
            </a:extLst>
          </p:cNvPr>
          <p:cNvPicPr>
            <a:picLocks noChangeAspect="1"/>
          </p:cNvPicPr>
          <p:nvPr/>
        </p:nvPicPr>
        <p:blipFill>
          <a:blip r:embed="rId4"/>
          <a:stretch>
            <a:fillRect/>
          </a:stretch>
        </p:blipFill>
        <p:spPr>
          <a:xfrm>
            <a:off x="4084621" y="4969565"/>
            <a:ext cx="2912527" cy="1855343"/>
          </a:xfrm>
          <a:prstGeom prst="rect">
            <a:avLst/>
          </a:prstGeom>
        </p:spPr>
      </p:pic>
      <p:pic>
        <p:nvPicPr>
          <p:cNvPr id="9" name="Рисунок 8">
            <a:extLst>
              <a:ext uri="{FF2B5EF4-FFF2-40B4-BE49-F238E27FC236}">
                <a16:creationId xmlns:a16="http://schemas.microsoft.com/office/drawing/2014/main" id="{AC767719-FE8B-4B5B-9DBF-3AD5127E48E4}"/>
              </a:ext>
            </a:extLst>
          </p:cNvPr>
          <p:cNvPicPr>
            <a:picLocks noChangeAspect="1"/>
          </p:cNvPicPr>
          <p:nvPr/>
        </p:nvPicPr>
        <p:blipFill>
          <a:blip r:embed="rId5">
            <a:alphaModFix amt="50000"/>
            <a:extLst>
              <a:ext uri="{28A0092B-C50C-407E-A947-70E740481C1C}">
                <a14:useLocalDpi xmlns:a14="http://schemas.microsoft.com/office/drawing/2010/main" val="0"/>
              </a:ext>
            </a:extLst>
          </a:blip>
          <a:stretch>
            <a:fillRect/>
          </a:stretch>
        </p:blipFill>
        <p:spPr>
          <a:xfrm>
            <a:off x="-584200" y="-238541"/>
            <a:ext cx="13395960" cy="1467997"/>
          </a:xfrm>
          <a:prstGeom prst="rect">
            <a:avLst/>
          </a:prstGeom>
        </p:spPr>
      </p:pic>
    </p:spTree>
    <p:extLst>
      <p:ext uri="{BB962C8B-B14F-4D97-AF65-F5344CB8AC3E}">
        <p14:creationId xmlns:p14="http://schemas.microsoft.com/office/powerpoint/2010/main" val="3760091941"/>
      </p:ext>
    </p:extLst>
  </p:cSld>
  <p:clrMapOvr>
    <a:masterClrMapping/>
  </p:clrMapOvr>
  <p:transition>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1026610" y="528557"/>
            <a:ext cx="9807388"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spcBef>
                <a:spcPts val="750"/>
              </a:spcBef>
              <a:spcAft>
                <a:spcPts val="900"/>
              </a:spcAft>
            </a:pP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Учні</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6-8-х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класів</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під</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керівництвом</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своїх</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вихователів</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Надією</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МИХАЛЬЧУК та Оксаною ДОЛГОПОЛОВОЮ на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виховному</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заході</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прослуховували</a:t>
            </a:r>
            <a:r>
              <a:rPr lang="ru-RU"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музичні</a:t>
            </a:r>
            <a:r>
              <a:rPr lang="ru-RU"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твори про час «</a:t>
            </a:r>
            <a:r>
              <a:rPr lang="ru-RU"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Музика</a:t>
            </a:r>
            <a:r>
              <a:rPr lang="ru-RU"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творить дива».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Музика</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яка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тематизує</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час,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може</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створювати</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як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відчуття</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його</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безкінечності</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так і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його</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швидкоплинності</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Прослуховування</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таких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творів</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може</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допомогти</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відчути</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себе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частиною</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великого космосу часу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або</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навпаки</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підкреслити</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його</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скороминущість</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0267D14C-0870-459A-9F70-1A908A5EBC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2217" y="2604054"/>
            <a:ext cx="6944139" cy="3906078"/>
          </a:xfrm>
          <a:prstGeom prst="rect">
            <a:avLst/>
          </a:prstGeom>
        </p:spPr>
      </p:pic>
    </p:spTree>
    <p:extLst>
      <p:ext uri="{BB962C8B-B14F-4D97-AF65-F5344CB8AC3E}">
        <p14:creationId xmlns:p14="http://schemas.microsoft.com/office/powerpoint/2010/main" val="4033716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irko\OneDrive\Desktop\yzobrazhenye_viber_2025-01-23_18-49-04-387-300x230.jpg"/>
          <p:cNvPicPr>
            <a:picLocks noChangeAspect="1" noChangeArrowheads="1"/>
          </p:cNvPicPr>
          <p:nvPr/>
        </p:nvPicPr>
        <p:blipFill>
          <a:blip r:embed="rId2"/>
          <a:srcRect/>
          <a:stretch>
            <a:fillRect/>
          </a:stretch>
        </p:blipFill>
        <p:spPr bwMode="auto">
          <a:xfrm>
            <a:off x="6251331" y="2875083"/>
            <a:ext cx="5055577" cy="3429001"/>
          </a:xfrm>
          <a:prstGeom prst="rect">
            <a:avLst/>
          </a:prstGeom>
          <a:noFill/>
        </p:spPr>
      </p:pic>
      <p:sp>
        <p:nvSpPr>
          <p:cNvPr id="5121" name="Rectangle 1"/>
          <p:cNvSpPr>
            <a:spLocks noChangeArrowheads="1"/>
          </p:cNvSpPr>
          <p:nvPr/>
        </p:nvSpPr>
        <p:spPr bwMode="auto">
          <a:xfrm>
            <a:off x="576036" y="453750"/>
            <a:ext cx="9807388"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 9-10-х класах вихователями Вікторією СМОЛЯКОВОЮ та Дмитром ФІЛІППОВИМ проведено </a:t>
            </a:r>
            <a:r>
              <a:rPr kumimoji="0" lang="uk-UA" sz="1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інтерактивний захід «Входження в картину:  Сальвадор Далі «</a:t>
            </a:r>
            <a:r>
              <a:rPr kumimoji="0" lang="uk-UA" sz="16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Таючі</a:t>
            </a:r>
            <a:r>
              <a:rPr kumimoji="0" lang="uk-UA" sz="1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годинники»</a:t>
            </a:r>
            <a:r>
              <a:rPr kumimoji="0" lang="uk-UA" sz="16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Учні відвідали захопливий виховний захід мистецтва у форматі онлайн, на якому вони досліджували одну з найвідоміших картин </a:t>
            </a:r>
            <a:r>
              <a:rPr kumimoji="0" lang="uk-UA" sz="16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Сальвадора</a:t>
            </a:r>
            <a:r>
              <a:rPr kumimoji="0" lang="uk-UA" sz="16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Далі – «</a:t>
            </a:r>
            <a:r>
              <a:rPr kumimoji="0" lang="uk-UA" sz="16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Таючі</a:t>
            </a:r>
            <a:r>
              <a:rPr kumimoji="0" lang="uk-UA" sz="16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годинники» (1931) (або її ще називають «Постійність пам’яті»). Окрім цього, учні дізналися, що на створення картини вплинула теорія відносності Ейнштейна та спогади самого художника про природу. Завдяки таким інтерактивним заняттям, школярі </a:t>
            </a:r>
            <a:r>
              <a:rPr kumimoji="0" lang="uk-UA" sz="16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вчаться</a:t>
            </a:r>
            <a:r>
              <a:rPr kumimoji="0" lang="uk-UA" sz="16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думати нестандартно, розвивають критичне мислення та вміння висловлювати свої ідеї. Виховний захід показав, що мистецтво може бути не лише предметом для вивчення, а й джерелом натхнення.</a:t>
            </a:r>
            <a:endParaRPr kumimoji="0" lang="uk-UA"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4" name="Рисунок 3" descr="https://parostok.com.ua/wp-content/uploads/2025/01/yzobrazhenye_viber_2025-01-24_19-13-32-325-300x225.jpg">
            <a:hlinkClick r:id="rId3"/>
          </p:cNvPr>
          <p:cNvPicPr/>
          <p:nvPr/>
        </p:nvPicPr>
        <p:blipFill>
          <a:blip r:embed="rId4"/>
          <a:srcRect/>
          <a:stretch>
            <a:fillRect/>
          </a:stretch>
        </p:blipFill>
        <p:spPr bwMode="auto">
          <a:xfrm>
            <a:off x="2924785" y="4081671"/>
            <a:ext cx="3171215" cy="2322580"/>
          </a:xfrm>
          <a:prstGeom prst="rect">
            <a:avLst/>
          </a:prstGeom>
          <a:noFill/>
          <a:ln w="9525">
            <a:noFill/>
            <a:miter lim="800000"/>
            <a:headEnd/>
            <a:tailEnd/>
          </a:ln>
        </p:spPr>
      </p:pic>
      <p:pic>
        <p:nvPicPr>
          <p:cNvPr id="5" name="Picture 3">
            <a:extLst>
              <a:ext uri="{FF2B5EF4-FFF2-40B4-BE49-F238E27FC236}">
                <a16:creationId xmlns:a16="http://schemas.microsoft.com/office/drawing/2014/main" id="{33D2DF23-D54B-4954-9C8D-36E295951C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758" y="2776329"/>
            <a:ext cx="2905710" cy="281115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CF5398D1-AB62-C883-ECE5-053659C3AB8D}"/>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584200" y="-238541"/>
            <a:ext cx="13395960" cy="2027584"/>
          </a:xfrm>
          <a:prstGeom prst="rect">
            <a:avLst/>
          </a:prstGeom>
        </p:spPr>
      </p:pic>
      <p:sp>
        <p:nvSpPr>
          <p:cNvPr id="3" name="Freeform 3">
            <a:extLst>
              <a:ext uri="{FF2B5EF4-FFF2-40B4-BE49-F238E27FC236}">
                <a16:creationId xmlns:a16="http://schemas.microsoft.com/office/drawing/2014/main" id="{9B03B319-0043-3E62-7BCB-1A6587FBE593}"/>
              </a:ext>
            </a:extLst>
          </p:cNvPr>
          <p:cNvSpPr/>
          <p:nvPr/>
        </p:nvSpPr>
        <p:spPr>
          <a:xfrm rot="5400000">
            <a:off x="-2419643" y="2929597"/>
            <a:ext cx="6858000" cy="998806"/>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3">
            <a:extLst>
              <a:ext uri="{FF2B5EF4-FFF2-40B4-BE49-F238E27FC236}">
                <a16:creationId xmlns:a16="http://schemas.microsoft.com/office/drawing/2014/main" id="{D705F302-A66D-5FFA-39F4-1324DE39893F}"/>
              </a:ext>
            </a:extLst>
          </p:cNvPr>
          <p:cNvSpPr/>
          <p:nvPr/>
        </p:nvSpPr>
        <p:spPr>
          <a:xfrm rot="5400000">
            <a:off x="8008620" y="2674620"/>
            <a:ext cx="6858000" cy="1508760"/>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4">
              <a:extLst>
                <a:ext uri="{96DAC541-7B7A-43D3-8B79-37D633B846F1}">
                  <asvg:svgBlip xmlns:asvg="http://schemas.microsoft.com/office/drawing/2016/SVG/main" r:embed="rId6"/>
                </a:ext>
              </a:extLst>
            </a:blip>
            <a:stretch>
              <a:fillRect/>
            </a:stretch>
          </a:blipFill>
        </p:spPr>
      </p:sp>
      <p:sp>
        <p:nvSpPr>
          <p:cNvPr id="2" name="Заголовок 1">
            <a:extLst>
              <a:ext uri="{FF2B5EF4-FFF2-40B4-BE49-F238E27FC236}">
                <a16:creationId xmlns:a16="http://schemas.microsoft.com/office/drawing/2014/main" id="{DE8CB685-80FE-79D3-21D8-F83C0D73371E}"/>
              </a:ext>
            </a:extLst>
          </p:cNvPr>
          <p:cNvSpPr txBox="1">
            <a:spLocks/>
          </p:cNvSpPr>
          <p:nvPr/>
        </p:nvSpPr>
        <p:spPr>
          <a:xfrm>
            <a:off x="42139" y="463480"/>
            <a:ext cx="12192000" cy="1325563"/>
          </a:xfrm>
          <a:prstGeom prst="rect">
            <a:avLst/>
          </a:prstGeom>
        </p:spPr>
        <p:txBody>
          <a:bodyPr>
            <a:normAutofit fontScale="90000" lnSpcReduction="10000"/>
          </a:bodyPr>
          <a:lstStyle>
            <a:lvl1pPr algn="ctr" defTabSz="609630" rtl="0" eaLnBrk="1" latinLnBrk="0" hangingPunct="1">
              <a:spcBef>
                <a:spcPct val="0"/>
              </a:spcBef>
              <a:buNone/>
              <a:defRPr sz="2933" kern="1200">
                <a:solidFill>
                  <a:schemeClr val="tx1"/>
                </a:solidFill>
                <a:latin typeface="+mj-lt"/>
                <a:ea typeface="+mj-ea"/>
                <a:cs typeface="+mj-cs"/>
              </a:defRPr>
            </a:lvl1pPr>
          </a:lstStyle>
          <a:p>
            <a:br>
              <a:rPr lang="uk-UA" b="1" dirty="0"/>
            </a:br>
            <a:r>
              <a:rPr lang="uk-UA" b="1" dirty="0"/>
              <a:t>П</a:t>
            </a:r>
            <a:r>
              <a:rPr lang="en-GB" b="1" dirty="0"/>
              <a:t>’</a:t>
            </a:r>
            <a:r>
              <a:rPr lang="uk-UA" b="1" dirty="0"/>
              <a:t>ЯТНИЦЯ       </a:t>
            </a:r>
            <a:r>
              <a:rPr lang="uk-UA" sz="6700" b="1" dirty="0">
                <a:latin typeface="Mistral" panose="03090702030407020403" pitchFamily="66" charset="0"/>
              </a:rPr>
              <a:t>СІЧЕНЬ 2025</a:t>
            </a:r>
          </a:p>
        </p:txBody>
      </p:sp>
      <p:sp>
        <p:nvSpPr>
          <p:cNvPr id="6" name="Прямоугольник 5"/>
          <p:cNvSpPr/>
          <p:nvPr/>
        </p:nvSpPr>
        <p:spPr>
          <a:xfrm>
            <a:off x="0" y="1248508"/>
            <a:ext cx="923330" cy="3886200"/>
          </a:xfrm>
          <a:prstGeom prst="rect">
            <a:avLst/>
          </a:prstGeom>
        </p:spPr>
        <p:txBody>
          <a:bodyPr vert="vert270" wrap="square">
            <a:spAutoFit/>
          </a:bodyPr>
          <a:lstStyle/>
          <a:p>
            <a:r>
              <a:rPr lang="uk-UA" sz="4800" b="1" dirty="0">
                <a:solidFill>
                  <a:srgbClr val="002060"/>
                </a:solidFill>
              </a:rPr>
              <a:t>24.01.2025</a:t>
            </a:r>
          </a:p>
        </p:txBody>
      </p:sp>
      <p:pic>
        <p:nvPicPr>
          <p:cNvPr id="7" name="Рисунок 6" descr="e21fdd.png"/>
          <p:cNvPicPr/>
          <p:nvPr/>
        </p:nvPicPr>
        <p:blipFill>
          <a:blip r:embed="rId7" cstate="print"/>
          <a:srcRect l="76215" b="20588"/>
          <a:stretch>
            <a:fillRect/>
          </a:stretch>
        </p:blipFill>
        <p:spPr>
          <a:xfrm>
            <a:off x="2893032" y="1034483"/>
            <a:ext cx="414020" cy="822960"/>
          </a:xfrm>
          <a:prstGeom prst="rect">
            <a:avLst/>
          </a:prstGeom>
        </p:spPr>
      </p:pic>
      <p:sp>
        <p:nvSpPr>
          <p:cNvPr id="4097" name="Rectangle 1"/>
          <p:cNvSpPr>
            <a:spLocks noChangeArrowheads="1"/>
          </p:cNvSpPr>
          <p:nvPr/>
        </p:nvSpPr>
        <p:spPr bwMode="auto">
          <a:xfrm>
            <a:off x="3373178" y="1415953"/>
            <a:ext cx="3481753"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ja-JP" b="1" i="0" u="none" strike="noStrike" cap="none" normalizeH="0" baseline="0" noProof="1">
                <a:ln>
                  <a:noFill/>
                </a:ln>
                <a:solidFill>
                  <a:srgbClr val="A61C00"/>
                </a:solidFill>
                <a:effectLst/>
                <a:latin typeface="Times New Roman" pitchFamily="18" charset="0"/>
                <a:ea typeface="Times New Roman" pitchFamily="18" charset="0"/>
                <a:cs typeface="Times New Roman" pitchFamily="18" charset="0"/>
              </a:rPr>
              <a:t>Mathematic</a:t>
            </a:r>
            <a:endParaRPr kumimoji="0" lang="uk-UA" altLang="ja-JP" b="1" i="0" u="none" strike="noStrike" cap="none" normalizeH="0" baseline="0" noProof="1">
              <a:ln>
                <a:noFill/>
              </a:ln>
              <a:solidFill>
                <a:srgbClr val="A61C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ja-JP" b="1" i="0" u="none" strike="noStrike" cap="none" normalizeH="0" baseline="0" noProof="1">
                <a:ln>
                  <a:noFill/>
                </a:ln>
                <a:solidFill>
                  <a:srgbClr val="A61C00"/>
                </a:solidFill>
                <a:effectLst/>
                <a:latin typeface="Arial" pitchFamily="34" charset="0"/>
                <a:ea typeface="Times New Roman" pitchFamily="18" charset="0"/>
                <a:cs typeface="Arial" pitchFamily="34" charset="0"/>
              </a:rPr>
              <a:t>(математика)</a:t>
            </a:r>
            <a:r>
              <a:rPr kumimoji="0" lang="uk-UA" altLang="ja-JP" b="0" i="0" u="none" strike="noStrike" cap="none" normalizeH="0" baseline="0" noProof="1">
                <a:ln>
                  <a:noFill/>
                </a:ln>
                <a:solidFill>
                  <a:schemeClr val="tx1"/>
                </a:solidFill>
                <a:effectLst/>
                <a:latin typeface="Arial" pitchFamily="34" charset="0"/>
                <a:cs typeface="Arial" pitchFamily="34" charset="0"/>
              </a:rPr>
              <a:t> </a:t>
            </a:r>
          </a:p>
        </p:txBody>
      </p:sp>
      <p:pic>
        <p:nvPicPr>
          <p:cNvPr id="10" name="Рисунок 9"/>
          <p:cNvPicPr/>
          <p:nvPr/>
        </p:nvPicPr>
        <p:blipFill>
          <a:blip r:embed="rId8">
            <a:extLst>
              <a:ext uri="{28A0092B-C50C-407E-A947-70E740481C1C}">
                <a14:useLocalDpi xmlns:a14="http://schemas.microsoft.com/office/drawing/2010/main" val="0"/>
              </a:ext>
            </a:extLst>
          </a:blip>
          <a:stretch>
            <a:fillRect/>
          </a:stretch>
        </p:blipFill>
        <p:spPr>
          <a:xfrm>
            <a:off x="1399802" y="1094560"/>
            <a:ext cx="1552534" cy="822960"/>
          </a:xfrm>
          <a:prstGeom prst="rect">
            <a:avLst/>
          </a:prstGeom>
        </p:spPr>
      </p:pic>
      <p:sp>
        <p:nvSpPr>
          <p:cNvPr id="410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4099" name="Object 3"/>
          <p:cNvGraphicFramePr>
            <a:graphicFrameLocks noChangeAspect="1"/>
          </p:cNvGraphicFramePr>
          <p:nvPr>
            <p:extLst>
              <p:ext uri="{D42A27DB-BD31-4B8C-83A1-F6EECF244321}">
                <p14:modId xmlns:p14="http://schemas.microsoft.com/office/powerpoint/2010/main" val="242964504"/>
              </p:ext>
            </p:extLst>
          </p:nvPr>
        </p:nvGraphicFramePr>
        <p:xfrm>
          <a:off x="4041913" y="4393248"/>
          <a:ext cx="5229086" cy="2464752"/>
        </p:xfrm>
        <a:graphic>
          <a:graphicData uri="http://schemas.openxmlformats.org/presentationml/2006/ole">
            <mc:AlternateContent xmlns:mc="http://schemas.openxmlformats.org/markup-compatibility/2006">
              <mc:Choice xmlns:v="urn:schemas-microsoft-com:vml" Requires="v">
                <p:oleObj spid="_x0000_s4115" name="Слайд" r:id="rId9" imgW="6094535" imgH="3427323" progId="PowerPoint.Slide.12">
                  <p:embed/>
                </p:oleObj>
              </mc:Choice>
              <mc:Fallback>
                <p:oleObj name="Слайд" r:id="rId9" imgW="6094535" imgH="3427323" progId="PowerPoint.Slide.12">
                  <p:embed/>
                  <p:pic>
                    <p:nvPicPr>
                      <p:cNvPr id="0"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41913" y="4393248"/>
                        <a:ext cx="5229086" cy="2464752"/>
                      </a:xfrm>
                      <a:prstGeom prst="rect">
                        <a:avLst/>
                      </a:prstGeom>
                      <a:noFill/>
                    </p:spPr>
                  </p:pic>
                </p:oleObj>
              </mc:Fallback>
            </mc:AlternateContent>
          </a:graphicData>
        </a:graphic>
      </p:graphicFrame>
      <p:sp>
        <p:nvSpPr>
          <p:cNvPr id="12" name="Прямоугольник 11"/>
          <p:cNvSpPr/>
          <p:nvPr/>
        </p:nvSpPr>
        <p:spPr>
          <a:xfrm>
            <a:off x="1662855" y="2009277"/>
            <a:ext cx="8950568" cy="2585323"/>
          </a:xfrm>
          <a:prstGeom prst="rect">
            <a:avLst/>
          </a:prstGeom>
        </p:spPr>
        <p:txBody>
          <a:bodyPr wrap="square">
            <a:spAutoFit/>
          </a:bodyPr>
          <a:lstStyle/>
          <a:p>
            <a:pPr algn="just"/>
            <a:r>
              <a:rPr lang="uk-UA" b="1" noProof="1">
                <a:latin typeface="Times New Roman" pitchFamily="18" charset="0"/>
                <a:cs typeface="Times New Roman" pitchFamily="18" charset="0"/>
              </a:rPr>
              <a:t>Час – невидимий, але такий важливий ресурс нашого життя</a:t>
            </a:r>
            <a:r>
              <a:rPr lang="uk-UA" noProof="1">
                <a:latin typeface="Times New Roman" pitchFamily="18" charset="0"/>
                <a:cs typeface="Times New Roman" pitchFamily="18" charset="0"/>
              </a:rPr>
              <a:t>. </a:t>
            </a:r>
            <a:r>
              <a:rPr lang="uk-UA" sz="1800" b="1" dirty="0">
                <a:effectLst/>
                <a:latin typeface="Times New Roman" panose="02020603050405020304" pitchFamily="18" charset="0"/>
                <a:ea typeface="Calibri" panose="020F0502020204030204" pitchFamily="34" charset="0"/>
              </a:rPr>
              <a:t>Він допомагає нам організовувати свій день, планувати майбутнє і навіть відчувати ритм Всесвіту. </a:t>
            </a:r>
          </a:p>
          <a:p>
            <a:pPr algn="just"/>
            <a:endParaRPr lang="uk-UA" sz="1800" b="1" dirty="0">
              <a:effectLst/>
              <a:latin typeface="Times New Roman" panose="02020603050405020304" pitchFamily="18" charset="0"/>
              <a:ea typeface="Calibri" panose="020F0502020204030204" pitchFamily="34" charset="0"/>
            </a:endParaRPr>
          </a:p>
          <a:p>
            <a:pPr algn="just"/>
            <a:r>
              <a:rPr lang="uk-UA" noProof="1">
                <a:latin typeface="Times New Roman" pitchFamily="18" charset="0"/>
                <a:cs typeface="Times New Roman" pitchFamily="18" charset="0"/>
              </a:rPr>
              <a:t> В останній день тижня STEM-STEАM-освіти, учні 1-10-х класів поринули у світ математичних задач «Вимірюємо час». Діти із задоволенням виконували  задачі на швидкість, на знаходження тривалості події, закінчення події, також математичні дії над одиницями вимірювання часу та визначали час за годинником. Проведені уроки  сприяли  вихованню бережливого відношення до використання часу в повсякденному житті.</a:t>
            </a:r>
          </a:p>
        </p:txBody>
      </p:sp>
    </p:spTree>
    <p:extLst>
      <p:ext uri="{BB962C8B-B14F-4D97-AF65-F5344CB8AC3E}">
        <p14:creationId xmlns:p14="http://schemas.microsoft.com/office/powerpoint/2010/main" val="987852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CF5398D1-AB62-C883-ECE5-053659C3AB8D}"/>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584200" y="-238541"/>
            <a:ext cx="13395960" cy="1467997"/>
          </a:xfrm>
          <a:prstGeom prst="rect">
            <a:avLst/>
          </a:prstGeom>
        </p:spPr>
      </p:pic>
      <p:sp>
        <p:nvSpPr>
          <p:cNvPr id="3" name="Freeform 3">
            <a:extLst>
              <a:ext uri="{FF2B5EF4-FFF2-40B4-BE49-F238E27FC236}">
                <a16:creationId xmlns:a16="http://schemas.microsoft.com/office/drawing/2014/main" id="{9B03B319-0043-3E62-7BCB-1A6587FBE593}"/>
              </a:ext>
            </a:extLst>
          </p:cNvPr>
          <p:cNvSpPr/>
          <p:nvPr/>
        </p:nvSpPr>
        <p:spPr>
          <a:xfrm rot="5400000">
            <a:off x="-2674620" y="2674620"/>
            <a:ext cx="6858000" cy="1508760"/>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3">
            <a:extLst>
              <a:ext uri="{FF2B5EF4-FFF2-40B4-BE49-F238E27FC236}">
                <a16:creationId xmlns:a16="http://schemas.microsoft.com/office/drawing/2014/main" id="{D705F302-A66D-5FFA-39F4-1324DE39893F}"/>
              </a:ext>
            </a:extLst>
          </p:cNvPr>
          <p:cNvSpPr/>
          <p:nvPr/>
        </p:nvSpPr>
        <p:spPr>
          <a:xfrm rot="5400000">
            <a:off x="8008620" y="2674620"/>
            <a:ext cx="6858000" cy="1508760"/>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4">
              <a:extLst>
                <a:ext uri="{96DAC541-7B7A-43D3-8B79-37D633B846F1}">
                  <asvg:svgBlip xmlns:asvg="http://schemas.microsoft.com/office/drawing/2016/SVG/main" r:embed="rId6"/>
                </a:ext>
              </a:extLst>
            </a:blip>
            <a:stretch>
              <a:fillRect/>
            </a:stretch>
          </a:blipFill>
        </p:spPr>
      </p:sp>
      <p:sp>
        <p:nvSpPr>
          <p:cNvPr id="2" name="Заголовок 1">
            <a:extLst>
              <a:ext uri="{FF2B5EF4-FFF2-40B4-BE49-F238E27FC236}">
                <a16:creationId xmlns:a16="http://schemas.microsoft.com/office/drawing/2014/main" id="{DE8CB685-80FE-79D3-21D8-F83C0D73371E}"/>
              </a:ext>
            </a:extLst>
          </p:cNvPr>
          <p:cNvSpPr txBox="1">
            <a:spLocks/>
          </p:cNvSpPr>
          <p:nvPr/>
        </p:nvSpPr>
        <p:spPr>
          <a:xfrm>
            <a:off x="0" y="414275"/>
            <a:ext cx="12192000" cy="1325563"/>
          </a:xfrm>
          <a:prstGeom prst="rect">
            <a:avLst/>
          </a:prstGeom>
        </p:spPr>
        <p:txBody>
          <a:bodyPr>
            <a:normAutofit fontScale="90000" lnSpcReduction="10000"/>
          </a:bodyPr>
          <a:lstStyle>
            <a:lvl1pPr algn="ctr" defTabSz="609630" rtl="0" eaLnBrk="1" latinLnBrk="0" hangingPunct="1">
              <a:spcBef>
                <a:spcPct val="0"/>
              </a:spcBef>
              <a:buNone/>
              <a:defRPr sz="2933" kern="1200">
                <a:solidFill>
                  <a:schemeClr val="tx1"/>
                </a:solidFill>
                <a:latin typeface="+mj-lt"/>
                <a:ea typeface="+mj-ea"/>
                <a:cs typeface="+mj-cs"/>
              </a:defRPr>
            </a:lvl1pPr>
          </a:lstStyle>
          <a:p>
            <a:br>
              <a:rPr lang="uk-UA" b="1" dirty="0"/>
            </a:br>
            <a:r>
              <a:rPr lang="uk-UA" sz="6700" b="1" dirty="0">
                <a:latin typeface="Mistral" panose="03090702030407020403" pitchFamily="66" charset="0"/>
              </a:rPr>
              <a:t>СІЧЕНЬ 2025</a:t>
            </a:r>
          </a:p>
        </p:txBody>
      </p:sp>
      <p:sp>
        <p:nvSpPr>
          <p:cNvPr id="3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3073" name="Object 1"/>
          <p:cNvGraphicFramePr>
            <a:graphicFrameLocks noChangeAspect="1"/>
          </p:cNvGraphicFramePr>
          <p:nvPr/>
        </p:nvGraphicFramePr>
        <p:xfrm>
          <a:off x="1266092" y="1055077"/>
          <a:ext cx="3052641" cy="2095500"/>
        </p:xfrm>
        <a:graphic>
          <a:graphicData uri="http://schemas.openxmlformats.org/presentationml/2006/ole">
            <mc:AlternateContent xmlns:mc="http://schemas.openxmlformats.org/markup-compatibility/2006">
              <mc:Choice xmlns:v="urn:schemas-microsoft-com:vml" Requires="v">
                <p:oleObj spid="_x0000_s3136" name="Слайд" r:id="rId7" imgW="4570541" imgH="3427323" progId="PowerPoint.Slide.12">
                  <p:embed/>
                </p:oleObj>
              </mc:Choice>
              <mc:Fallback>
                <p:oleObj name="Слайд" r:id="rId7" imgW="4570541" imgH="3427323" progId="PowerPoint.Slide.12">
                  <p:embed/>
                  <p:pic>
                    <p:nvPicPr>
                      <p:cNvPr id="0"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66092" y="1055077"/>
                        <a:ext cx="3052641" cy="2095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6"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3075" name="Object 3"/>
          <p:cNvGraphicFramePr>
            <a:graphicFrameLocks noChangeAspect="1"/>
          </p:cNvGraphicFramePr>
          <p:nvPr>
            <p:extLst>
              <p:ext uri="{D42A27DB-BD31-4B8C-83A1-F6EECF244321}">
                <p14:modId xmlns:p14="http://schemas.microsoft.com/office/powerpoint/2010/main" val="1353238709"/>
              </p:ext>
            </p:extLst>
          </p:nvPr>
        </p:nvGraphicFramePr>
        <p:xfrm>
          <a:off x="5206143" y="1641430"/>
          <a:ext cx="3498240" cy="2087563"/>
        </p:xfrm>
        <a:graphic>
          <a:graphicData uri="http://schemas.openxmlformats.org/presentationml/2006/ole">
            <mc:AlternateContent xmlns:mc="http://schemas.openxmlformats.org/markup-compatibility/2006">
              <mc:Choice xmlns:v="urn:schemas-microsoft-com:vml" Requires="v">
                <p:oleObj spid="_x0000_s3137" name="Слайд" r:id="rId9" imgW="4570541" imgH="3427323" progId="PowerPoint.Slide.12">
                  <p:embed/>
                </p:oleObj>
              </mc:Choice>
              <mc:Fallback>
                <p:oleObj name="Слайд" r:id="rId9" imgW="4570541" imgH="3427323" progId="PowerPoint.Slide.12">
                  <p:embed/>
                  <p:pic>
                    <p:nvPicPr>
                      <p:cNvPr id="0"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06143" y="1641430"/>
                        <a:ext cx="3498240" cy="2087563"/>
                      </a:xfrm>
                      <a:prstGeom prst="rect">
                        <a:avLst/>
                      </a:prstGeom>
                      <a:noFill/>
                    </p:spPr>
                  </p:pic>
                </p:oleObj>
              </mc:Fallback>
            </mc:AlternateContent>
          </a:graphicData>
        </a:graphic>
      </p:graphicFrame>
      <p:sp>
        <p:nvSpPr>
          <p:cNvPr id="3078" name="Rectangle 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3077" name="Object 5"/>
          <p:cNvGraphicFramePr>
            <a:graphicFrameLocks noChangeAspect="1"/>
          </p:cNvGraphicFramePr>
          <p:nvPr/>
        </p:nvGraphicFramePr>
        <p:xfrm>
          <a:off x="386862" y="3525715"/>
          <a:ext cx="2544763" cy="2035175"/>
        </p:xfrm>
        <a:graphic>
          <a:graphicData uri="http://schemas.openxmlformats.org/presentationml/2006/ole">
            <mc:AlternateContent xmlns:mc="http://schemas.openxmlformats.org/markup-compatibility/2006">
              <mc:Choice xmlns:v="urn:schemas-microsoft-com:vml" Requires="v">
                <p:oleObj spid="_x0000_s3138" name="Слайд" r:id="rId11" imgW="4570541" imgH="3427323" progId="PowerPoint.Slide.12">
                  <p:embed/>
                </p:oleObj>
              </mc:Choice>
              <mc:Fallback>
                <p:oleObj name="Слайд" r:id="rId11" imgW="4570541" imgH="3427323" progId="PowerPoint.Slide.12">
                  <p:embed/>
                  <p:pic>
                    <p:nvPicPr>
                      <p:cNvPr id="0" name="Picture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6862" y="3525715"/>
                        <a:ext cx="2544763" cy="2035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80" name="Rectangle 8"/>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3079" name="Object 7"/>
          <p:cNvGraphicFramePr>
            <a:graphicFrameLocks noChangeAspect="1"/>
          </p:cNvGraphicFramePr>
          <p:nvPr/>
        </p:nvGraphicFramePr>
        <p:xfrm>
          <a:off x="3349870" y="4026877"/>
          <a:ext cx="2835275" cy="2027238"/>
        </p:xfrm>
        <a:graphic>
          <a:graphicData uri="http://schemas.openxmlformats.org/presentationml/2006/ole">
            <mc:AlternateContent xmlns:mc="http://schemas.openxmlformats.org/markup-compatibility/2006">
              <mc:Choice xmlns:v="urn:schemas-microsoft-com:vml" Requires="v">
                <p:oleObj spid="_x0000_s3139" name="Слайд" r:id="rId13" imgW="4570541" imgH="3427323" progId="PowerPoint.Slide.12">
                  <p:embed/>
                </p:oleObj>
              </mc:Choice>
              <mc:Fallback>
                <p:oleObj name="Слайд" r:id="rId13" imgW="4570541" imgH="3427323" progId="PowerPoint.Slide.12">
                  <p:embed/>
                  <p:pic>
                    <p:nvPicPr>
                      <p:cNvPr id="0"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49870" y="4026877"/>
                        <a:ext cx="2835275" cy="2027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5" name="Рисунок 14"/>
          <p:cNvPicPr/>
          <p:nvPr/>
        </p:nvPicPr>
        <p:blipFill>
          <a:blip r:embed="rId15"/>
          <a:srcRect t="49455"/>
          <a:stretch>
            <a:fillRect/>
          </a:stretch>
        </p:blipFill>
        <p:spPr bwMode="auto">
          <a:xfrm>
            <a:off x="9140333" y="731227"/>
            <a:ext cx="2751859" cy="2743200"/>
          </a:xfrm>
          <a:prstGeom prst="rect">
            <a:avLst/>
          </a:prstGeom>
          <a:noFill/>
          <a:ln w="9525">
            <a:noFill/>
            <a:miter lim="800000"/>
            <a:headEnd/>
            <a:tailEnd/>
          </a:ln>
        </p:spPr>
      </p:pic>
      <p:pic>
        <p:nvPicPr>
          <p:cNvPr id="16" name="Рисунок 15"/>
          <p:cNvPicPr/>
          <p:nvPr/>
        </p:nvPicPr>
        <p:blipFill>
          <a:blip r:embed="rId16"/>
          <a:srcRect l="2519" t="25352" b="14487"/>
          <a:stretch>
            <a:fillRect/>
          </a:stretch>
        </p:blipFill>
        <p:spPr bwMode="auto">
          <a:xfrm>
            <a:off x="6625736" y="4291747"/>
            <a:ext cx="4893052" cy="1793423"/>
          </a:xfrm>
          <a:prstGeom prst="rect">
            <a:avLst/>
          </a:prstGeom>
          <a:noFill/>
          <a:ln w="9525">
            <a:noFill/>
            <a:miter lim="800000"/>
            <a:headEnd/>
            <a:tailEnd/>
          </a:ln>
        </p:spPr>
      </p:pic>
    </p:spTree>
    <p:extLst>
      <p:ext uri="{BB962C8B-B14F-4D97-AF65-F5344CB8AC3E}">
        <p14:creationId xmlns:p14="http://schemas.microsoft.com/office/powerpoint/2010/main" val="987852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CF5398D1-AB62-C883-ECE5-053659C3AB8D}"/>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584200" y="-238541"/>
            <a:ext cx="13395960" cy="1467997"/>
          </a:xfrm>
          <a:prstGeom prst="rect">
            <a:avLst/>
          </a:prstGeom>
        </p:spPr>
      </p:pic>
      <p:sp>
        <p:nvSpPr>
          <p:cNvPr id="3" name="Freeform 3">
            <a:extLst>
              <a:ext uri="{FF2B5EF4-FFF2-40B4-BE49-F238E27FC236}">
                <a16:creationId xmlns:a16="http://schemas.microsoft.com/office/drawing/2014/main" id="{9B03B319-0043-3E62-7BCB-1A6587FBE593}"/>
              </a:ext>
            </a:extLst>
          </p:cNvPr>
          <p:cNvSpPr/>
          <p:nvPr/>
        </p:nvSpPr>
        <p:spPr>
          <a:xfrm rot="5400000">
            <a:off x="-2674620" y="2674620"/>
            <a:ext cx="6858000" cy="1508760"/>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3">
            <a:extLst>
              <a:ext uri="{FF2B5EF4-FFF2-40B4-BE49-F238E27FC236}">
                <a16:creationId xmlns:a16="http://schemas.microsoft.com/office/drawing/2014/main" id="{D705F302-A66D-5FFA-39F4-1324DE39893F}"/>
              </a:ext>
            </a:extLst>
          </p:cNvPr>
          <p:cNvSpPr/>
          <p:nvPr/>
        </p:nvSpPr>
        <p:spPr>
          <a:xfrm rot="5400000">
            <a:off x="8008620" y="2674620"/>
            <a:ext cx="6858000" cy="1508760"/>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sp>
      <p:sp>
        <p:nvSpPr>
          <p:cNvPr id="2" name="Заголовок 1">
            <a:extLst>
              <a:ext uri="{FF2B5EF4-FFF2-40B4-BE49-F238E27FC236}">
                <a16:creationId xmlns:a16="http://schemas.microsoft.com/office/drawing/2014/main" id="{DE8CB685-80FE-79D3-21D8-F83C0D73371E}"/>
              </a:ext>
            </a:extLst>
          </p:cNvPr>
          <p:cNvSpPr txBox="1">
            <a:spLocks/>
          </p:cNvSpPr>
          <p:nvPr/>
        </p:nvSpPr>
        <p:spPr>
          <a:xfrm>
            <a:off x="0" y="414275"/>
            <a:ext cx="12192000" cy="1325563"/>
          </a:xfrm>
          <a:prstGeom prst="rect">
            <a:avLst/>
          </a:prstGeom>
        </p:spPr>
        <p:txBody>
          <a:bodyPr>
            <a:normAutofit fontScale="90000" lnSpcReduction="10000"/>
          </a:bodyPr>
          <a:lstStyle>
            <a:lvl1pPr algn="ctr" defTabSz="609630" rtl="0" eaLnBrk="1" latinLnBrk="0" hangingPunct="1">
              <a:spcBef>
                <a:spcPct val="0"/>
              </a:spcBef>
              <a:buNone/>
              <a:defRPr sz="2933" kern="1200">
                <a:solidFill>
                  <a:schemeClr val="tx1"/>
                </a:solidFill>
                <a:latin typeface="+mj-lt"/>
                <a:ea typeface="+mj-ea"/>
                <a:cs typeface="+mj-cs"/>
              </a:defRPr>
            </a:lvl1pPr>
          </a:lstStyle>
          <a:p>
            <a:br>
              <a:rPr lang="uk-UA" b="1" dirty="0"/>
            </a:br>
            <a:r>
              <a:rPr lang="uk-UA" sz="6700" b="1" dirty="0">
                <a:latin typeface="Mistral" panose="03090702030407020403" pitchFamily="66" charset="0"/>
              </a:rPr>
              <a:t>СІЧЕНЬ 2025</a:t>
            </a:r>
          </a:p>
        </p:txBody>
      </p:sp>
      <p:sp>
        <p:nvSpPr>
          <p:cNvPr id="3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sp>
        <p:nvSpPr>
          <p:cNvPr id="3076"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sp>
        <p:nvSpPr>
          <p:cNvPr id="3078" name="Rectangle 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sp>
        <p:nvSpPr>
          <p:cNvPr id="3080" name="Rectangle 8"/>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sp>
        <p:nvSpPr>
          <p:cNvPr id="17" name="TextBox 16">
            <a:extLst>
              <a:ext uri="{FF2B5EF4-FFF2-40B4-BE49-F238E27FC236}">
                <a16:creationId xmlns:a16="http://schemas.microsoft.com/office/drawing/2014/main" id="{51D50C20-8609-40D5-A75C-9A20C60B0F79}"/>
              </a:ext>
            </a:extLst>
          </p:cNvPr>
          <p:cNvSpPr txBox="1"/>
          <p:nvPr/>
        </p:nvSpPr>
        <p:spPr>
          <a:xfrm>
            <a:off x="1365980" y="1467997"/>
            <a:ext cx="6573078" cy="3970318"/>
          </a:xfrm>
          <a:prstGeom prst="rect">
            <a:avLst/>
          </a:prstGeom>
          <a:noFill/>
        </p:spPr>
        <p:txBody>
          <a:bodyPr wrap="square">
            <a:spAutoFit/>
          </a:bodyPr>
          <a:lstStyle/>
          <a:p>
            <a:pPr algn="just"/>
            <a:r>
              <a:rPr lang="uk-UA" b="0" dirty="0">
                <a:solidFill>
                  <a:srgbClr val="000000"/>
                </a:solidFill>
                <a:effectLst/>
                <a:latin typeface="Palatino Linotype" panose="02040502050505030304" pitchFamily="18" charset="0"/>
              </a:rPr>
              <a:t>Щоб згуртувати </a:t>
            </a:r>
            <a:r>
              <a:rPr lang="ru-RU" b="0" dirty="0">
                <a:solidFill>
                  <a:srgbClr val="000000"/>
                </a:solidFill>
                <a:effectLst/>
                <a:latin typeface="Palatino Linotype" panose="02040502050505030304" pitchFamily="18" charset="0"/>
              </a:rPr>
              <a:t>дитячий </a:t>
            </a:r>
            <a:r>
              <a:rPr lang="ru-RU" b="0" dirty="0" err="1">
                <a:solidFill>
                  <a:srgbClr val="000000"/>
                </a:solidFill>
                <a:effectLst/>
                <a:latin typeface="Palatino Linotype" panose="02040502050505030304" pitchFamily="18" charset="0"/>
              </a:rPr>
              <a:t>колектив</a:t>
            </a:r>
            <a:r>
              <a:rPr lang="ru-RU" b="0" dirty="0">
                <a:solidFill>
                  <a:srgbClr val="000000"/>
                </a:solidFill>
                <a:effectLst/>
                <a:latin typeface="Palatino Linotype" panose="02040502050505030304" pitchFamily="18" charset="0"/>
              </a:rPr>
              <a:t> та </a:t>
            </a:r>
            <a:r>
              <a:rPr lang="ru-RU" b="0" dirty="0" err="1">
                <a:solidFill>
                  <a:srgbClr val="000000"/>
                </a:solidFill>
                <a:effectLst/>
                <a:latin typeface="Palatino Linotype" panose="02040502050505030304" pitchFamily="18" charset="0"/>
              </a:rPr>
              <a:t>налаштувати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його</a:t>
            </a:r>
            <a:r>
              <a:rPr lang="ru-RU" b="0" dirty="0">
                <a:solidFill>
                  <a:srgbClr val="000000"/>
                </a:solidFill>
                <a:effectLst/>
                <a:latin typeface="Palatino Linotype" panose="02040502050505030304" pitchFamily="18" charset="0"/>
              </a:rPr>
              <a:t> на </a:t>
            </a:r>
            <a:r>
              <a:rPr lang="ru-RU" b="0" dirty="0" err="1">
                <a:solidFill>
                  <a:srgbClr val="000000"/>
                </a:solidFill>
                <a:effectLst/>
                <a:latin typeface="Palatino Linotype" panose="02040502050505030304" pitchFamily="18" charset="0"/>
              </a:rPr>
              <a:t>навчальний</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процес</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під</a:t>
            </a:r>
            <a:r>
              <a:rPr lang="ru-RU" b="0" dirty="0">
                <a:solidFill>
                  <a:srgbClr val="000000"/>
                </a:solidFill>
                <a:effectLst/>
                <a:latin typeface="Palatino Linotype" panose="02040502050505030304" pitchFamily="18" charset="0"/>
              </a:rPr>
              <a:t> час </a:t>
            </a:r>
            <a:r>
              <a:rPr lang="ru-RU" b="0" dirty="0" err="1">
                <a:solidFill>
                  <a:srgbClr val="000000"/>
                </a:solidFill>
                <a:effectLst/>
                <a:latin typeface="Palatino Linotype" panose="02040502050505030304" pitchFamily="18" charset="0"/>
              </a:rPr>
              <a:t>перерв</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протягом</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тижня</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вчителі</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фізичної</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культури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Ірина</a:t>
            </a:r>
            <a:r>
              <a:rPr lang="ru-RU" b="0" dirty="0">
                <a:solidFill>
                  <a:srgbClr val="000000"/>
                </a:solidFill>
                <a:effectLst/>
                <a:latin typeface="Palatino Linotype" panose="02040502050505030304" pitchFamily="18" charset="0"/>
              </a:rPr>
              <a:t> МОЛЧАНОВА, Олег ПУШКАР та </a:t>
            </a:r>
            <a:r>
              <a:rPr lang="ru-RU" b="0" dirty="0" err="1">
                <a:solidFill>
                  <a:srgbClr val="000000"/>
                </a:solidFill>
                <a:effectLst/>
                <a:latin typeface="Palatino Linotype" panose="02040502050505030304" pitchFamily="18" charset="0"/>
              </a:rPr>
              <a:t>вчитель</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музичного</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мистецтва</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Натілія</a:t>
            </a:r>
            <a:r>
              <a:rPr lang="ru-RU" b="0" dirty="0">
                <a:solidFill>
                  <a:srgbClr val="000000"/>
                </a:solidFill>
                <a:effectLst/>
                <a:latin typeface="Palatino Linotype" panose="02040502050505030304" pitchFamily="18" charset="0"/>
              </a:rPr>
              <a:t> САЛОВА </a:t>
            </a:r>
            <a:r>
              <a:rPr lang="ru-RU" b="0" dirty="0" err="1">
                <a:solidFill>
                  <a:srgbClr val="000000"/>
                </a:solidFill>
                <a:effectLst/>
                <a:latin typeface="Palatino Linotype" panose="02040502050505030304" pitchFamily="18" charset="0"/>
              </a:rPr>
              <a:t>організували</a:t>
            </a:r>
            <a:r>
              <a:rPr lang="ru-RU" b="0" dirty="0">
                <a:solidFill>
                  <a:srgbClr val="000000"/>
                </a:solidFill>
                <a:effectLst/>
                <a:latin typeface="Palatino Linotype" panose="02040502050505030304" pitchFamily="18" charset="0"/>
              </a:rPr>
              <a:t> та провели з </a:t>
            </a:r>
            <a:r>
              <a:rPr lang="ru-RU" b="0" dirty="0" err="1">
                <a:solidFill>
                  <a:srgbClr val="000000"/>
                </a:solidFill>
                <a:effectLst/>
                <a:latin typeface="Palatino Linotype" panose="02040502050505030304" pitchFamily="18" charset="0"/>
              </a:rPr>
              <a:t>учнями</a:t>
            </a:r>
            <a:r>
              <a:rPr lang="ru-RU" b="0"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веселі</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музичні</a:t>
            </a:r>
            <a:r>
              <a:rPr lang="ru-RU" b="1" dirty="0">
                <a:solidFill>
                  <a:srgbClr val="000000"/>
                </a:solidFill>
                <a:effectLst/>
                <a:latin typeface="Palatino Linotype" panose="02040502050505030304" pitchFamily="18" charset="0"/>
              </a:rPr>
              <a:t> перерви </a:t>
            </a:r>
            <a:r>
              <a:rPr lang="ru-RU" b="1" dirty="0" err="1">
                <a:solidFill>
                  <a:srgbClr val="000000"/>
                </a:solidFill>
                <a:effectLst/>
                <a:latin typeface="Palatino Linotype" panose="02040502050505030304" pitchFamily="18" charset="0"/>
              </a:rPr>
              <a:t>під</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назвою</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Танцюй</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співай</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відпочивай</a:t>
            </a:r>
            <a:r>
              <a:rPr lang="ru-RU" b="1" dirty="0">
                <a:solidFill>
                  <a:srgbClr val="000000"/>
                </a:solidFill>
                <a:effectLst/>
                <a:latin typeface="Palatino Linotype" panose="02040502050505030304" pitchFamily="18" charset="0"/>
              </a:rPr>
              <a:t>!» </a:t>
            </a:r>
            <a:r>
              <a:rPr lang="ru-RU" b="0" dirty="0">
                <a:solidFill>
                  <a:srgbClr val="000000"/>
                </a:solidFill>
                <a:effectLst/>
                <a:latin typeface="Palatino Linotype" panose="02040502050505030304" pitchFamily="18" charset="0"/>
              </a:rPr>
              <a:t>(</a:t>
            </a:r>
            <a:r>
              <a:rPr lang="ru-RU" b="0" dirty="0" err="1">
                <a:solidFill>
                  <a:srgbClr val="000000"/>
                </a:solidFill>
                <a:effectLst/>
                <a:latin typeface="Palatino Linotype" panose="02040502050505030304" pitchFamily="18" charset="0"/>
              </a:rPr>
              <a:t>рухливі</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руханки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ігри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під</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музичний</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супровід</a:t>
            </a:r>
            <a:r>
              <a:rPr lang="ru-RU" b="0" dirty="0">
                <a:solidFill>
                  <a:srgbClr val="000000"/>
                </a:solidFill>
                <a:effectLst/>
                <a:latin typeface="Palatino Linotype" panose="02040502050505030304" pitchFamily="18" charset="0"/>
              </a:rPr>
              <a:t>).</a:t>
            </a:r>
          </a:p>
          <a:p>
            <a:pPr algn="just"/>
            <a:endParaRPr lang="ru-RU" b="0" dirty="0">
              <a:solidFill>
                <a:srgbClr val="000000"/>
              </a:solidFill>
              <a:effectLst/>
              <a:latin typeface="Palatino Linotype" panose="02040502050505030304" pitchFamily="18" charset="0"/>
            </a:endParaRPr>
          </a:p>
          <a:p>
            <a:pPr algn="just"/>
            <a:r>
              <a:rPr lang="ru-RU" b="1" dirty="0">
                <a:solidFill>
                  <a:srgbClr val="000000"/>
                </a:solidFill>
                <a:effectLst/>
                <a:latin typeface="Palatino Linotype" panose="02040502050505030304" pitchFamily="18" charset="0"/>
              </a:rPr>
              <a:t>Головною метою </a:t>
            </a:r>
            <a:r>
              <a:rPr lang="ru-RU" b="1" dirty="0" err="1">
                <a:solidFill>
                  <a:srgbClr val="000000"/>
                </a:solidFill>
                <a:effectLst/>
                <a:latin typeface="Palatino Linotype" panose="02040502050505030304" pitchFamily="18" charset="0"/>
              </a:rPr>
              <a:t>проведення</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музичних</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руханок</a:t>
            </a:r>
            <a:r>
              <a:rPr lang="ru-RU" b="1" dirty="0">
                <a:solidFill>
                  <a:srgbClr val="000000"/>
                </a:solidFill>
                <a:effectLst/>
                <a:latin typeface="Palatino Linotype" panose="02040502050505030304" pitchFamily="18" charset="0"/>
              </a:rPr>
              <a:t> є </a:t>
            </a:r>
            <a:r>
              <a:rPr lang="ru-RU" b="1" dirty="0" err="1">
                <a:solidFill>
                  <a:srgbClr val="000000"/>
                </a:solidFill>
                <a:effectLst/>
                <a:latin typeface="Palatino Linotype" panose="02040502050505030304" pitchFamily="18" charset="0"/>
              </a:rPr>
              <a:t>збереження</a:t>
            </a:r>
            <a:r>
              <a:rPr lang="ru-RU" b="1" dirty="0">
                <a:solidFill>
                  <a:srgbClr val="000000"/>
                </a:solidFill>
                <a:effectLst/>
                <a:latin typeface="Palatino Linotype" panose="02040502050505030304" pitchFamily="18" charset="0"/>
              </a:rPr>
              <a:t> та </a:t>
            </a:r>
            <a:r>
              <a:rPr lang="ru-RU" b="1" dirty="0" err="1">
                <a:solidFill>
                  <a:srgbClr val="000000"/>
                </a:solidFill>
                <a:effectLst/>
                <a:latin typeface="Palatino Linotype" panose="02040502050505030304" pitchFamily="18" charset="0"/>
              </a:rPr>
              <a:t>зміцнення</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здоров’я</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дітей</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зняття</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напруги</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що</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виникає</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із</a:t>
            </a:r>
            <a:r>
              <a:rPr lang="ru-RU" b="1" dirty="0">
                <a:solidFill>
                  <a:srgbClr val="000000"/>
                </a:solidFill>
                <a:effectLst/>
                <a:latin typeface="Palatino Linotype" panose="02040502050505030304" pitchFamily="18" charset="0"/>
              </a:rPr>
              <a:t>-за </a:t>
            </a:r>
            <a:r>
              <a:rPr lang="ru-RU" b="1" dirty="0" err="1">
                <a:solidFill>
                  <a:srgbClr val="000000"/>
                </a:solidFill>
                <a:effectLst/>
                <a:latin typeface="Palatino Linotype" panose="02040502050505030304" pitchFamily="18" charset="0"/>
              </a:rPr>
              <a:t>вимушеної</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нерухомості</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попередження</a:t>
            </a:r>
            <a:r>
              <a:rPr lang="ru-RU" b="1" dirty="0">
                <a:solidFill>
                  <a:srgbClr val="000000"/>
                </a:solidFill>
                <a:effectLst/>
                <a:latin typeface="Palatino Linotype" panose="02040502050505030304" pitchFamily="18" charset="0"/>
              </a:rPr>
              <a:t> </a:t>
            </a:r>
            <a:r>
              <a:rPr lang="ru-RU" b="1" dirty="0" err="1">
                <a:solidFill>
                  <a:srgbClr val="000000"/>
                </a:solidFill>
                <a:effectLst/>
                <a:latin typeface="Palatino Linotype" panose="02040502050505030304" pitchFamily="18" charset="0"/>
              </a:rPr>
              <a:t>перевтоми</a:t>
            </a:r>
            <a:r>
              <a:rPr lang="ru-RU" b="1" dirty="0">
                <a:solidFill>
                  <a:srgbClr val="000000"/>
                </a:solidFill>
                <a:effectLst/>
                <a:latin typeface="Palatino Linotype" panose="02040502050505030304" pitchFamily="18" charset="0"/>
              </a:rPr>
              <a:t>, пропаганда активного здорового способу </a:t>
            </a:r>
            <a:r>
              <a:rPr lang="ru-RU" b="1" dirty="0" err="1">
                <a:solidFill>
                  <a:srgbClr val="000000"/>
                </a:solidFill>
                <a:effectLst/>
                <a:latin typeface="Palatino Linotype" panose="02040502050505030304" pitchFamily="18" charset="0"/>
              </a:rPr>
              <a:t>життя</a:t>
            </a:r>
            <a:r>
              <a:rPr lang="ru-RU" b="1" dirty="0">
                <a:solidFill>
                  <a:srgbClr val="000000"/>
                </a:solidFill>
                <a:effectLst/>
                <a:latin typeface="Palatino Linotype" panose="02040502050505030304" pitchFamily="18" charset="0"/>
              </a:rPr>
              <a:t>.</a:t>
            </a:r>
          </a:p>
        </p:txBody>
      </p:sp>
      <p:pic>
        <p:nvPicPr>
          <p:cNvPr id="7" name="Рисунок 6">
            <a:extLst>
              <a:ext uri="{FF2B5EF4-FFF2-40B4-BE49-F238E27FC236}">
                <a16:creationId xmlns:a16="http://schemas.microsoft.com/office/drawing/2014/main" id="{4D6A18DA-B9C1-4765-9650-2D77FF4E933B}"/>
              </a:ext>
            </a:extLst>
          </p:cNvPr>
          <p:cNvPicPr>
            <a:picLocks noChangeAspect="1"/>
          </p:cNvPicPr>
          <p:nvPr/>
        </p:nvPicPr>
        <p:blipFill>
          <a:blip r:embed="rId6"/>
          <a:stretch>
            <a:fillRect/>
          </a:stretch>
        </p:blipFill>
        <p:spPr>
          <a:xfrm>
            <a:off x="7945439" y="996927"/>
            <a:ext cx="4246561" cy="3822878"/>
          </a:xfrm>
          <a:prstGeom prst="rect">
            <a:avLst/>
          </a:prstGeom>
        </p:spPr>
      </p:pic>
      <p:sp>
        <p:nvSpPr>
          <p:cNvPr id="21" name="TextBox 20">
            <a:extLst>
              <a:ext uri="{FF2B5EF4-FFF2-40B4-BE49-F238E27FC236}">
                <a16:creationId xmlns:a16="http://schemas.microsoft.com/office/drawing/2014/main" id="{220C1F0E-17C3-4967-95EC-CC6AE59D2CBB}"/>
              </a:ext>
            </a:extLst>
          </p:cNvPr>
          <p:cNvSpPr txBox="1"/>
          <p:nvPr/>
        </p:nvSpPr>
        <p:spPr>
          <a:xfrm>
            <a:off x="1365980" y="5330487"/>
            <a:ext cx="9630798" cy="1477328"/>
          </a:xfrm>
          <a:prstGeom prst="rect">
            <a:avLst/>
          </a:prstGeom>
          <a:noFill/>
        </p:spPr>
        <p:txBody>
          <a:bodyPr wrap="square">
            <a:spAutoFit/>
          </a:bodyPr>
          <a:lstStyle/>
          <a:p>
            <a:pPr algn="just"/>
            <a:r>
              <a:rPr lang="ru-RU" b="0" dirty="0" err="1">
                <a:solidFill>
                  <a:srgbClr val="000000"/>
                </a:solidFill>
                <a:effectLst/>
                <a:latin typeface="Palatino Linotype" panose="02040502050505030304" pitchFamily="18" charset="0"/>
              </a:rPr>
              <a:t>Учні</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із</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задоволенням</a:t>
            </a:r>
            <a:r>
              <a:rPr lang="ru-RU" b="0" dirty="0">
                <a:solidFill>
                  <a:srgbClr val="000000"/>
                </a:solidFill>
                <a:effectLst/>
                <a:latin typeface="Palatino Linotype" panose="02040502050505030304" pitchFamily="18" charset="0"/>
              </a:rPr>
              <a:t> та </a:t>
            </a:r>
            <a:r>
              <a:rPr lang="ru-RU" b="0" dirty="0" err="1">
                <a:solidFill>
                  <a:srgbClr val="000000"/>
                </a:solidFill>
                <a:effectLst/>
                <a:latin typeface="Palatino Linotype" panose="02040502050505030304" pitchFamily="18" charset="0"/>
              </a:rPr>
              <a:t>радістю</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виконували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руханки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Фіксики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годинник</a:t>
            </a:r>
            <a:r>
              <a:rPr lang="ru-RU" b="0" dirty="0">
                <a:solidFill>
                  <a:srgbClr val="000000"/>
                </a:solidFill>
                <a:effectLst/>
                <a:latin typeface="Palatino Linotype" panose="02040502050505030304" pitchFamily="18" charset="0"/>
              </a:rPr>
              <a:t>», «Доброго </a:t>
            </a:r>
            <a:r>
              <a:rPr lang="ru-RU" b="0" dirty="0" err="1">
                <a:solidFill>
                  <a:srgbClr val="000000"/>
                </a:solidFill>
                <a:effectLst/>
                <a:latin typeface="Palatino Linotype" panose="02040502050505030304" pitchFamily="18" charset="0"/>
              </a:rPr>
              <a:t>вечора</a:t>
            </a:r>
            <a:r>
              <a:rPr lang="ru-RU" b="0" dirty="0">
                <a:solidFill>
                  <a:srgbClr val="000000"/>
                </a:solidFill>
                <a:effectLst/>
                <a:latin typeface="Palatino Linotype" panose="02040502050505030304" pitchFamily="18" charset="0"/>
              </a:rPr>
              <a:t>, ми з </a:t>
            </a:r>
            <a:r>
              <a:rPr lang="ru-RU" b="0" dirty="0" err="1">
                <a:solidFill>
                  <a:srgbClr val="000000"/>
                </a:solidFill>
                <a:effectLst/>
                <a:latin typeface="Palatino Linotype" panose="02040502050505030304" pitchFamily="18" charset="0"/>
              </a:rPr>
              <a:t>України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Рахівничка</a:t>
            </a:r>
            <a:r>
              <a:rPr lang="ru-RU" b="0" dirty="0">
                <a:solidFill>
                  <a:srgbClr val="000000"/>
                </a:solidFill>
                <a:effectLst/>
                <a:latin typeface="Palatino Linotype" panose="02040502050505030304" pitchFamily="18" charset="0"/>
              </a:rPr>
              <a:t>», «Раз, два, три», «</a:t>
            </a:r>
            <a:r>
              <a:rPr lang="ru-RU" b="0" dirty="0" err="1">
                <a:solidFill>
                  <a:srgbClr val="000000"/>
                </a:solidFill>
                <a:effectLst/>
                <a:latin typeface="Palatino Linotype" panose="02040502050505030304" pitchFamily="18" charset="0"/>
              </a:rPr>
              <a:t>Математична</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руханка</a:t>
            </a:r>
            <a:r>
              <a:rPr lang="ru-RU" b="0" dirty="0">
                <a:solidFill>
                  <a:srgbClr val="000000"/>
                </a:solidFill>
                <a:effectLst/>
                <a:latin typeface="Palatino Linotype" panose="02040502050505030304" pitchFamily="18" charset="0"/>
              </a:rPr>
              <a:t>» та </a:t>
            </a:r>
            <a:r>
              <a:rPr lang="ru-RU" b="0" dirty="0" err="1">
                <a:solidFill>
                  <a:srgbClr val="000000"/>
                </a:solidFill>
                <a:effectLst/>
                <a:latin typeface="Palatino Linotype" panose="02040502050505030304" pitchFamily="18" charset="0"/>
              </a:rPr>
              <a:t>виконали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логоритміку</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українською</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Годинник</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Ігри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проводилися</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під</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музичний</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супровід</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лунали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пісні</a:t>
            </a:r>
            <a:r>
              <a:rPr lang="ru-RU" b="0" dirty="0">
                <a:solidFill>
                  <a:srgbClr val="000000"/>
                </a:solidFill>
                <a:effectLst/>
                <a:latin typeface="Palatino Linotype" panose="02040502050505030304" pitchFamily="18" charset="0"/>
              </a:rPr>
              <a:t> «Веселий </a:t>
            </a:r>
            <a:r>
              <a:rPr lang="ru-RU" b="0" dirty="0" err="1">
                <a:solidFill>
                  <a:srgbClr val="000000"/>
                </a:solidFill>
                <a:effectLst/>
                <a:latin typeface="Palatino Linotype" panose="02040502050505030304" pitchFamily="18" charset="0"/>
              </a:rPr>
              <a:t>годинник</a:t>
            </a:r>
            <a:r>
              <a:rPr lang="ru-RU" b="0" dirty="0">
                <a:solidFill>
                  <a:srgbClr val="000000"/>
                </a:solidFill>
                <a:effectLst/>
                <a:latin typeface="Palatino Linotype" panose="02040502050505030304" pitchFamily="18" charset="0"/>
              </a:rPr>
              <a:t>», «А </a:t>
            </a:r>
            <a:r>
              <a:rPr lang="ru-RU" b="0" dirty="0" err="1">
                <a:solidFill>
                  <a:srgbClr val="000000"/>
                </a:solidFill>
                <a:effectLst/>
                <a:latin typeface="Palatino Linotype" panose="02040502050505030304" pitchFamily="18" charset="0"/>
              </a:rPr>
              <a:t>ти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прикольний</a:t>
            </a:r>
            <a:r>
              <a:rPr lang="ru-RU" b="0" dirty="0">
                <a:solidFill>
                  <a:srgbClr val="000000"/>
                </a:solidFill>
                <a:effectLst/>
                <a:latin typeface="Palatino Linotype" panose="02040502050505030304" pitchFamily="18" charset="0"/>
              </a:rPr>
              <a:t>!», «Скоро Перемога». </a:t>
            </a:r>
            <a:r>
              <a:rPr lang="ru-RU" b="0" dirty="0" err="1">
                <a:solidFill>
                  <a:srgbClr val="000000"/>
                </a:solidFill>
                <a:effectLst/>
                <a:latin typeface="Palatino Linotype" panose="02040502050505030304" pitchFamily="18" charset="0"/>
              </a:rPr>
              <a:t>Під</a:t>
            </a:r>
            <a:r>
              <a:rPr lang="ru-RU" b="0" dirty="0">
                <a:solidFill>
                  <a:srgbClr val="000000"/>
                </a:solidFill>
                <a:effectLst/>
                <a:latin typeface="Palatino Linotype" panose="02040502050505030304" pitchFamily="18" charset="0"/>
              </a:rPr>
              <a:t> час </a:t>
            </a:r>
            <a:r>
              <a:rPr lang="ru-RU" b="0" dirty="0" err="1">
                <a:solidFill>
                  <a:srgbClr val="000000"/>
                </a:solidFill>
                <a:effectLst/>
                <a:latin typeface="Palatino Linotype" panose="02040502050505030304" pitchFamily="18" charset="0"/>
              </a:rPr>
              <a:t>ігор</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діти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були</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кмітливі</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уважні</a:t>
            </a:r>
            <a:r>
              <a:rPr lang="ru-RU" b="0" dirty="0">
                <a:solidFill>
                  <a:srgbClr val="000000"/>
                </a:solidFill>
                <a:effectLst/>
                <a:latin typeface="Palatino Linotype" panose="02040502050505030304" pitchFamily="18" charset="0"/>
              </a:rPr>
              <a:t>, </a:t>
            </a:r>
            <a:r>
              <a:rPr lang="ru-RU" b="0" dirty="0" err="1">
                <a:solidFill>
                  <a:srgbClr val="000000"/>
                </a:solidFill>
                <a:effectLst/>
                <a:latin typeface="Palatino Linotype" panose="02040502050505030304" pitchFamily="18" charset="0"/>
              </a:rPr>
              <a:t>веселі</a:t>
            </a:r>
            <a:r>
              <a:rPr lang="ru-RU" b="0" dirty="0">
                <a:solidFill>
                  <a:srgbClr val="000000"/>
                </a:solidFill>
                <a:effectLst/>
                <a:latin typeface="Palatino Linotype" panose="02040502050505030304" pitchFamily="18" charset="0"/>
              </a:rPr>
              <a:t>.</a:t>
            </a:r>
          </a:p>
        </p:txBody>
      </p:sp>
    </p:spTree>
    <p:extLst>
      <p:ext uri="{BB962C8B-B14F-4D97-AF65-F5344CB8AC3E}">
        <p14:creationId xmlns:p14="http://schemas.microsoft.com/office/powerpoint/2010/main" val="3340666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CF5398D1-AB62-C883-ECE5-053659C3AB8D}"/>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584200" y="-238541"/>
            <a:ext cx="13395960" cy="1467997"/>
          </a:xfrm>
          <a:prstGeom prst="rect">
            <a:avLst/>
          </a:prstGeom>
        </p:spPr>
      </p:pic>
      <p:sp>
        <p:nvSpPr>
          <p:cNvPr id="3" name="Freeform 3">
            <a:extLst>
              <a:ext uri="{FF2B5EF4-FFF2-40B4-BE49-F238E27FC236}">
                <a16:creationId xmlns:a16="http://schemas.microsoft.com/office/drawing/2014/main" id="{9B03B319-0043-3E62-7BCB-1A6587FBE593}"/>
              </a:ext>
            </a:extLst>
          </p:cNvPr>
          <p:cNvSpPr/>
          <p:nvPr/>
        </p:nvSpPr>
        <p:spPr>
          <a:xfrm rot="5400000">
            <a:off x="-2674620" y="2674620"/>
            <a:ext cx="6858000" cy="1508760"/>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3">
            <a:extLst>
              <a:ext uri="{FF2B5EF4-FFF2-40B4-BE49-F238E27FC236}">
                <a16:creationId xmlns:a16="http://schemas.microsoft.com/office/drawing/2014/main" id="{D705F302-A66D-5FFA-39F4-1324DE39893F}"/>
              </a:ext>
            </a:extLst>
          </p:cNvPr>
          <p:cNvSpPr/>
          <p:nvPr/>
        </p:nvSpPr>
        <p:spPr>
          <a:xfrm rot="5400000">
            <a:off x="8008620" y="2674620"/>
            <a:ext cx="6858000" cy="1508760"/>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sp>
      <p:sp>
        <p:nvSpPr>
          <p:cNvPr id="2" name="Заголовок 1">
            <a:extLst>
              <a:ext uri="{FF2B5EF4-FFF2-40B4-BE49-F238E27FC236}">
                <a16:creationId xmlns:a16="http://schemas.microsoft.com/office/drawing/2014/main" id="{DE8CB685-80FE-79D3-21D8-F83C0D73371E}"/>
              </a:ext>
            </a:extLst>
          </p:cNvPr>
          <p:cNvSpPr txBox="1">
            <a:spLocks/>
          </p:cNvSpPr>
          <p:nvPr/>
        </p:nvSpPr>
        <p:spPr>
          <a:xfrm>
            <a:off x="0" y="414275"/>
            <a:ext cx="12192000" cy="1325563"/>
          </a:xfrm>
          <a:prstGeom prst="rect">
            <a:avLst/>
          </a:prstGeom>
        </p:spPr>
        <p:txBody>
          <a:bodyPr>
            <a:normAutofit fontScale="90000" lnSpcReduction="10000"/>
          </a:bodyPr>
          <a:lstStyle>
            <a:lvl1pPr algn="ctr" defTabSz="609630" rtl="0" eaLnBrk="1" latinLnBrk="0" hangingPunct="1">
              <a:spcBef>
                <a:spcPct val="0"/>
              </a:spcBef>
              <a:buNone/>
              <a:defRPr sz="2933" kern="1200">
                <a:solidFill>
                  <a:schemeClr val="tx1"/>
                </a:solidFill>
                <a:latin typeface="+mj-lt"/>
                <a:ea typeface="+mj-ea"/>
                <a:cs typeface="+mj-cs"/>
              </a:defRPr>
            </a:lvl1pPr>
          </a:lstStyle>
          <a:p>
            <a:br>
              <a:rPr lang="uk-UA" b="1" dirty="0"/>
            </a:br>
            <a:r>
              <a:rPr lang="uk-UA" sz="6700" b="1" dirty="0">
                <a:latin typeface="Mistral" panose="03090702030407020403" pitchFamily="66" charset="0"/>
              </a:rPr>
              <a:t>СІЧЕНЬ 2025</a:t>
            </a:r>
          </a:p>
        </p:txBody>
      </p:sp>
      <p:sp>
        <p:nvSpPr>
          <p:cNvPr id="3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sp>
        <p:nvSpPr>
          <p:cNvPr id="3076"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sp>
        <p:nvSpPr>
          <p:cNvPr id="3078" name="Rectangle 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sp>
        <p:nvSpPr>
          <p:cNvPr id="3080" name="Rectangle 8"/>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sp>
        <p:nvSpPr>
          <p:cNvPr id="17" name="TextBox 16">
            <a:extLst>
              <a:ext uri="{FF2B5EF4-FFF2-40B4-BE49-F238E27FC236}">
                <a16:creationId xmlns:a16="http://schemas.microsoft.com/office/drawing/2014/main" id="{190BF93A-B4ED-4321-8380-ECE2D45DB6B9}"/>
              </a:ext>
            </a:extLst>
          </p:cNvPr>
          <p:cNvSpPr txBox="1"/>
          <p:nvPr/>
        </p:nvSpPr>
        <p:spPr>
          <a:xfrm>
            <a:off x="5457106" y="1755136"/>
            <a:ext cx="4840386" cy="4914166"/>
          </a:xfrm>
          <a:prstGeom prst="rect">
            <a:avLst/>
          </a:prstGeom>
          <a:noFill/>
        </p:spPr>
        <p:txBody>
          <a:bodyPr wrap="square">
            <a:spAutoFit/>
          </a:bodyPr>
          <a:lstStyle/>
          <a:p>
            <a:pPr algn="just">
              <a:spcAft>
                <a:spcPts val="800"/>
              </a:spcAft>
            </a:pPr>
            <a:r>
              <a:rPr lang="uk-UA" sz="2000" b="1" kern="100" dirty="0">
                <a:effectLst/>
                <a:latin typeface="Times New Roman" panose="02020603050405020304" pitchFamily="18" charset="0"/>
                <a:ea typeface="Calibri" panose="020F0502020204030204" pitchFamily="34" charset="0"/>
                <a:cs typeface="Times New Roman" panose="02020603050405020304" pitchFamily="18" charset="0"/>
              </a:rPr>
              <a:t>Ось і завершився цікавий, пізнавальний, інтерактивний та сповнених нових знань і вражень тиждень STEM-STEАM-освіти «ПІДКОРЮЄМО ЧАС»!   </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2000" kern="100" dirty="0">
                <a:effectLst/>
                <a:latin typeface="Times New Roman" panose="02020603050405020304" pitchFamily="18" charset="0"/>
                <a:ea typeface="Calibri" panose="020F0502020204030204" pitchFamily="34" charset="0"/>
                <a:cs typeface="Times New Roman" panose="02020603050405020304" pitchFamily="18" charset="0"/>
              </a:rPr>
              <a:t>Учні отримали потік позитивної енергії, можливість поспілкуватися, разом попрацювати. </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uk-UA" sz="2000" kern="100" dirty="0">
                <a:effectLst/>
                <a:latin typeface="Times New Roman" panose="02020603050405020304" pitchFamily="18" charset="0"/>
                <a:ea typeface="Calibri" panose="020F0502020204030204" pitchFamily="34" charset="0"/>
                <a:cs typeface="Times New Roman" panose="02020603050405020304" pitchFamily="18" charset="0"/>
              </a:rPr>
              <a:t>Проведені заходи допомогли дітям побачити зв’язок між СТЕМ-дисциплінами та реальним життям, сприяли розвитку в них здатності до творчого мислення та ефективного використання часу для досягнення майбутніх успіхів.</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E738143A-67F5-47EC-9190-7F6D915CC6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13377" y="717790"/>
            <a:ext cx="1844688" cy="1436322"/>
          </a:xfrm>
          <a:prstGeom prst="rect">
            <a:avLst/>
          </a:prstGeom>
        </p:spPr>
      </p:pic>
      <p:pic>
        <p:nvPicPr>
          <p:cNvPr id="8" name="Рисунок 7">
            <a:extLst>
              <a:ext uri="{FF2B5EF4-FFF2-40B4-BE49-F238E27FC236}">
                <a16:creationId xmlns:a16="http://schemas.microsoft.com/office/drawing/2014/main" id="{785D6EF6-3F79-4C18-B270-663F95448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00084" y="2921543"/>
            <a:ext cx="3671274" cy="3732461"/>
          </a:xfrm>
          <a:prstGeom prst="rect">
            <a:avLst/>
          </a:prstGeom>
        </p:spPr>
      </p:pic>
    </p:spTree>
    <p:extLst>
      <p:ext uri="{BB962C8B-B14F-4D97-AF65-F5344CB8AC3E}">
        <p14:creationId xmlns:p14="http://schemas.microsoft.com/office/powerpoint/2010/main" val="1262324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CC0DF"/>
            </a:gs>
            <a:gs pos="100000">
              <a:srgbClr val="FFDE59">
                <a:alpha val="100000"/>
              </a:srgbClr>
            </a:gs>
          </a:gsLst>
          <a:lin ang="0" scaled="0"/>
          <a:tileRect/>
        </a:gra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524500E-7817-D6E0-AC1A-60807564BCAB}"/>
              </a:ext>
            </a:extLst>
          </p:cNvPr>
          <p:cNvSpPr txBox="1"/>
          <p:nvPr/>
        </p:nvSpPr>
        <p:spPr>
          <a:xfrm>
            <a:off x="0" y="4917234"/>
            <a:ext cx="12192000" cy="873966"/>
          </a:xfrm>
          <a:prstGeom prst="rect">
            <a:avLst/>
          </a:prstGeom>
          <a:noFill/>
        </p:spPr>
        <p:txBody>
          <a:bodyPr wrap="square" rtlCol="0">
            <a:prstTxWarp prst="textArchDown">
              <a:avLst/>
            </a:prstTxWarp>
            <a:spAutoFit/>
          </a:bodyPr>
          <a:lstStyle/>
          <a:p>
            <a:pPr algn="ctr"/>
            <a:r>
              <a:rPr lang="uk-UA" sz="6000" dirty="0">
                <a:solidFill>
                  <a:srgbClr val="F2CA00"/>
                </a:solidFill>
                <a:latin typeface="Mistral" panose="03090702030407020403" pitchFamily="66" charset="0"/>
              </a:rPr>
              <a:t>в Україні!</a:t>
            </a:r>
          </a:p>
        </p:txBody>
      </p:sp>
      <p:sp>
        <p:nvSpPr>
          <p:cNvPr id="15" name="TextBox 14">
            <a:extLst>
              <a:ext uri="{FF2B5EF4-FFF2-40B4-BE49-F238E27FC236}">
                <a16:creationId xmlns:a16="http://schemas.microsoft.com/office/drawing/2014/main" id="{325C4D68-4187-E64D-0F1C-94238A3BF92F}"/>
              </a:ext>
            </a:extLst>
          </p:cNvPr>
          <p:cNvSpPr txBox="1"/>
          <p:nvPr/>
        </p:nvSpPr>
        <p:spPr>
          <a:xfrm>
            <a:off x="902543" y="1176851"/>
            <a:ext cx="9992502" cy="763916"/>
          </a:xfrm>
          <a:prstGeom prst="rect">
            <a:avLst/>
          </a:prstGeom>
          <a:noFill/>
        </p:spPr>
        <p:txBody>
          <a:bodyPr wrap="square" rtlCol="0">
            <a:prstTxWarp prst="textArchUp">
              <a:avLst/>
            </a:prstTxWarp>
            <a:spAutoFit/>
          </a:bodyPr>
          <a:lstStyle/>
          <a:p>
            <a:pPr algn="ctr"/>
            <a:r>
              <a:rPr lang="uk-UA" sz="6000" dirty="0">
                <a:solidFill>
                  <a:srgbClr val="0070C0"/>
                </a:solidFill>
                <a:latin typeface="Mistral" panose="03090702030407020403" pitchFamily="66" charset="0"/>
              </a:rPr>
              <a:t>Зроблено з Любов’ю</a:t>
            </a:r>
          </a:p>
        </p:txBody>
      </p:sp>
      <p:pic>
        <p:nvPicPr>
          <p:cNvPr id="3" name="Рисунок 2">
            <a:extLst>
              <a:ext uri="{FF2B5EF4-FFF2-40B4-BE49-F238E27FC236}">
                <a16:creationId xmlns:a16="http://schemas.microsoft.com/office/drawing/2014/main" id="{0C363F18-ADDC-8941-F134-40AC9D2F4FE4}"/>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382555" y="426893"/>
            <a:ext cx="2162176" cy="2162176"/>
          </a:xfrm>
          <a:prstGeom prst="rect">
            <a:avLst/>
          </a:prstGeom>
        </p:spPr>
      </p:pic>
      <p:pic>
        <p:nvPicPr>
          <p:cNvPr id="10" name="Рисунок 9">
            <a:extLst>
              <a:ext uri="{FF2B5EF4-FFF2-40B4-BE49-F238E27FC236}">
                <a16:creationId xmlns:a16="http://schemas.microsoft.com/office/drawing/2014/main" id="{B92D3584-9483-306B-438B-3A29AE2794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74982" y="1507981"/>
            <a:ext cx="3842035" cy="3842035"/>
          </a:xfrm>
          <a:prstGeom prst="rect">
            <a:avLst/>
          </a:prstGeom>
        </p:spPr>
      </p:pic>
      <p:pic>
        <p:nvPicPr>
          <p:cNvPr id="18" name="Рисунок 17">
            <a:extLst>
              <a:ext uri="{FF2B5EF4-FFF2-40B4-BE49-F238E27FC236}">
                <a16:creationId xmlns:a16="http://schemas.microsoft.com/office/drawing/2014/main" id="{B1262F61-6146-01FE-532E-53B04D9F04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47268" y="4531236"/>
            <a:ext cx="2007249" cy="2007249"/>
          </a:xfrm>
          <a:prstGeom prst="rect">
            <a:avLst/>
          </a:prstGeom>
        </p:spPr>
      </p:pic>
      <p:pic>
        <p:nvPicPr>
          <p:cNvPr id="7" name="Рисунок 6">
            <a:extLst>
              <a:ext uri="{FF2B5EF4-FFF2-40B4-BE49-F238E27FC236}">
                <a16:creationId xmlns:a16="http://schemas.microsoft.com/office/drawing/2014/main" id="{0D5C228C-49D5-53CD-DF3F-AB4B3051DE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206827">
            <a:off x="1372728" y="3795285"/>
            <a:ext cx="2042160" cy="1899123"/>
          </a:xfrm>
          <a:prstGeom prst="rect">
            <a:avLst/>
          </a:prstGeom>
        </p:spPr>
      </p:pic>
      <p:pic>
        <p:nvPicPr>
          <p:cNvPr id="8" name="image1.png"/>
          <p:cNvPicPr/>
          <p:nvPr/>
        </p:nvPicPr>
        <p:blipFill>
          <a:blip r:embed="rId7"/>
          <a:srcRect/>
          <a:stretch>
            <a:fillRect/>
          </a:stretch>
        </p:blipFill>
        <p:spPr>
          <a:xfrm>
            <a:off x="8528539" y="2110153"/>
            <a:ext cx="3077308" cy="2131841"/>
          </a:xfrm>
          <a:prstGeom prst="rect">
            <a:avLst/>
          </a:prstGeom>
          <a:ln/>
        </p:spPr>
      </p:pic>
      <p:pic>
        <p:nvPicPr>
          <p:cNvPr id="9" name="Picture 3">
            <a:extLst>
              <a:ext uri="{FF2B5EF4-FFF2-40B4-BE49-F238E27FC236}">
                <a16:creationId xmlns:a16="http://schemas.microsoft.com/office/drawing/2014/main" id="{33D2DF23-D54B-4954-9C8D-36E295951C4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48536" y="198270"/>
            <a:ext cx="2905710" cy="281115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Прямоугольник 10"/>
          <p:cNvSpPr/>
          <p:nvPr/>
        </p:nvSpPr>
        <p:spPr>
          <a:xfrm>
            <a:off x="5054529" y="3059723"/>
            <a:ext cx="2082942" cy="369332"/>
          </a:xfrm>
          <a:prstGeom prst="rect">
            <a:avLst/>
          </a:prstGeom>
        </p:spPr>
        <p:txBody>
          <a:bodyPr wrap="square">
            <a:spAutoFit/>
          </a:bodyPr>
          <a:lstStyle/>
          <a:p>
            <a:pPr algn="ctr"/>
            <a:r>
              <a:rPr lang="ru-RU" b="1" dirty="0">
                <a:solidFill>
                  <a:srgbClr val="FF0000"/>
                </a:solidFill>
                <a:effectLst>
                  <a:outerShdw blurRad="38100" dist="38100" dir="2700000" algn="tl">
                    <a:srgbClr val="000000">
                      <a:alpha val="43137"/>
                    </a:srgbClr>
                  </a:outerShdw>
                </a:effectLst>
              </a:rPr>
              <a:t>ПІДКОРЮЄМО ЧАС</a:t>
            </a:r>
            <a:endParaRPr lang="uk-UA" b="1" dirty="0">
              <a:solidFill>
                <a:srgbClr val="FF0000"/>
              </a:solidFill>
              <a:effectLst>
                <a:outerShdw blurRad="38100" dist="38100" dir="2700000" algn="tl">
                  <a:srgbClr val="000000">
                    <a:alpha val="43137"/>
                  </a:srgbClr>
                </a:outerShdw>
              </a:effectLst>
            </a:endParaRPr>
          </a:p>
        </p:txBody>
      </p:sp>
      <p:pic>
        <p:nvPicPr>
          <p:cNvPr id="12" name="Рисунок 11">
            <a:extLst>
              <a:ext uri="{FF2B5EF4-FFF2-40B4-BE49-F238E27FC236}">
                <a16:creationId xmlns:a16="http://schemas.microsoft.com/office/drawing/2014/main" id="{047D4327-28DF-4D08-9834-83D0F736205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66814" y="3209900"/>
            <a:ext cx="4103256" cy="4103256"/>
          </a:xfrm>
          <a:prstGeom prst="rect">
            <a:avLst/>
          </a:prstGeom>
        </p:spPr>
      </p:pic>
    </p:spTree>
    <p:extLst>
      <p:ext uri="{BB962C8B-B14F-4D97-AF65-F5344CB8AC3E}">
        <p14:creationId xmlns:p14="http://schemas.microsoft.com/office/powerpoint/2010/main" val="174116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CF5398D1-AB62-C883-ECE5-053659C3AB8D}"/>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584200" y="-238541"/>
            <a:ext cx="13395960" cy="1467997"/>
          </a:xfrm>
          <a:prstGeom prst="rect">
            <a:avLst/>
          </a:prstGeom>
        </p:spPr>
      </p:pic>
      <p:sp>
        <p:nvSpPr>
          <p:cNvPr id="3" name="Freeform 3">
            <a:extLst>
              <a:ext uri="{FF2B5EF4-FFF2-40B4-BE49-F238E27FC236}">
                <a16:creationId xmlns:a16="http://schemas.microsoft.com/office/drawing/2014/main" id="{9B03B319-0043-3E62-7BCB-1A6587FBE593}"/>
              </a:ext>
            </a:extLst>
          </p:cNvPr>
          <p:cNvSpPr/>
          <p:nvPr/>
        </p:nvSpPr>
        <p:spPr>
          <a:xfrm rot="5400000">
            <a:off x="-2358097" y="2991143"/>
            <a:ext cx="6858000" cy="875714"/>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3">
            <a:extLst>
              <a:ext uri="{FF2B5EF4-FFF2-40B4-BE49-F238E27FC236}">
                <a16:creationId xmlns:a16="http://schemas.microsoft.com/office/drawing/2014/main" id="{D705F302-A66D-5FFA-39F4-1324DE39893F}"/>
              </a:ext>
            </a:extLst>
          </p:cNvPr>
          <p:cNvSpPr/>
          <p:nvPr/>
        </p:nvSpPr>
        <p:spPr>
          <a:xfrm rot="5400000">
            <a:off x="8008620" y="2674620"/>
            <a:ext cx="6858000" cy="1508760"/>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sp>
      <p:sp>
        <p:nvSpPr>
          <p:cNvPr id="2" name="Заголовок 1">
            <a:extLst>
              <a:ext uri="{FF2B5EF4-FFF2-40B4-BE49-F238E27FC236}">
                <a16:creationId xmlns:a16="http://schemas.microsoft.com/office/drawing/2014/main" id="{DE8CB685-80FE-79D3-21D8-F83C0D73371E}"/>
              </a:ext>
            </a:extLst>
          </p:cNvPr>
          <p:cNvSpPr txBox="1">
            <a:spLocks/>
          </p:cNvSpPr>
          <p:nvPr/>
        </p:nvSpPr>
        <p:spPr>
          <a:xfrm>
            <a:off x="0" y="414275"/>
            <a:ext cx="12192000" cy="1325563"/>
          </a:xfrm>
          <a:prstGeom prst="rect">
            <a:avLst/>
          </a:prstGeom>
        </p:spPr>
        <p:txBody>
          <a:bodyPr>
            <a:normAutofit fontScale="97500"/>
          </a:bodyPr>
          <a:lstStyle>
            <a:lvl1pPr algn="ctr" defTabSz="609630" rtl="0" eaLnBrk="1" latinLnBrk="0" hangingPunct="1">
              <a:spcBef>
                <a:spcPct val="0"/>
              </a:spcBef>
              <a:buNone/>
              <a:defRPr sz="2933" kern="1200">
                <a:solidFill>
                  <a:schemeClr val="tx1"/>
                </a:solidFill>
                <a:latin typeface="+mj-lt"/>
                <a:ea typeface="+mj-ea"/>
                <a:cs typeface="+mj-cs"/>
              </a:defRPr>
            </a:lvl1pPr>
          </a:lstStyle>
          <a:p>
            <a:r>
              <a:rPr lang="uk-UA" b="1" dirty="0"/>
              <a:t>ПОНЕДІЛОК           </a:t>
            </a:r>
            <a:r>
              <a:rPr lang="uk-UA" sz="6700" b="1" dirty="0">
                <a:latin typeface="Mistral" panose="03090702030407020403" pitchFamily="66" charset="0"/>
              </a:rPr>
              <a:t>СІЧЕНЬ 2025</a:t>
            </a:r>
          </a:p>
        </p:txBody>
      </p:sp>
      <p:graphicFrame>
        <p:nvGraphicFramePr>
          <p:cNvPr id="10" name="Таблиця 10">
            <a:extLst>
              <a:ext uri="{FF2B5EF4-FFF2-40B4-BE49-F238E27FC236}">
                <a16:creationId xmlns:a16="http://schemas.microsoft.com/office/drawing/2014/main" id="{44622AEA-EE4C-F092-6D16-DE2010EEFAD7}"/>
              </a:ext>
            </a:extLst>
          </p:cNvPr>
          <p:cNvGraphicFramePr>
            <a:graphicFrameLocks noGrp="1"/>
          </p:cNvGraphicFramePr>
          <p:nvPr>
            <p:extLst>
              <p:ext uri="{D42A27DB-BD31-4B8C-83A1-F6EECF244321}">
                <p14:modId xmlns:p14="http://schemas.microsoft.com/office/powerpoint/2010/main" val="293109068"/>
              </p:ext>
            </p:extLst>
          </p:nvPr>
        </p:nvGraphicFramePr>
        <p:xfrm>
          <a:off x="6241775" y="2008997"/>
          <a:ext cx="5645423" cy="2987040"/>
        </p:xfrm>
        <a:graphic>
          <a:graphicData uri="http://schemas.openxmlformats.org/drawingml/2006/table">
            <a:tbl>
              <a:tblPr firstRow="1" bandRow="1">
                <a:tableStyleId>{2D5ABB26-0587-4C30-8999-92F81FD0307C}</a:tableStyleId>
              </a:tblPr>
              <a:tblGrid>
                <a:gridCol w="806489">
                  <a:extLst>
                    <a:ext uri="{9D8B030D-6E8A-4147-A177-3AD203B41FA5}">
                      <a16:colId xmlns:a16="http://schemas.microsoft.com/office/drawing/2014/main" val="4067496272"/>
                    </a:ext>
                  </a:extLst>
                </a:gridCol>
                <a:gridCol w="806489">
                  <a:extLst>
                    <a:ext uri="{9D8B030D-6E8A-4147-A177-3AD203B41FA5}">
                      <a16:colId xmlns:a16="http://schemas.microsoft.com/office/drawing/2014/main" val="1857346858"/>
                    </a:ext>
                  </a:extLst>
                </a:gridCol>
                <a:gridCol w="806489">
                  <a:extLst>
                    <a:ext uri="{9D8B030D-6E8A-4147-A177-3AD203B41FA5}">
                      <a16:colId xmlns:a16="http://schemas.microsoft.com/office/drawing/2014/main" val="1053638357"/>
                    </a:ext>
                  </a:extLst>
                </a:gridCol>
                <a:gridCol w="806489">
                  <a:extLst>
                    <a:ext uri="{9D8B030D-6E8A-4147-A177-3AD203B41FA5}">
                      <a16:colId xmlns:a16="http://schemas.microsoft.com/office/drawing/2014/main" val="1392138799"/>
                    </a:ext>
                  </a:extLst>
                </a:gridCol>
                <a:gridCol w="806489">
                  <a:extLst>
                    <a:ext uri="{9D8B030D-6E8A-4147-A177-3AD203B41FA5}">
                      <a16:colId xmlns:a16="http://schemas.microsoft.com/office/drawing/2014/main" val="4177072678"/>
                    </a:ext>
                  </a:extLst>
                </a:gridCol>
                <a:gridCol w="806489">
                  <a:extLst>
                    <a:ext uri="{9D8B030D-6E8A-4147-A177-3AD203B41FA5}">
                      <a16:colId xmlns:a16="http://schemas.microsoft.com/office/drawing/2014/main" val="809643287"/>
                    </a:ext>
                  </a:extLst>
                </a:gridCol>
                <a:gridCol w="806489">
                  <a:extLst>
                    <a:ext uri="{9D8B030D-6E8A-4147-A177-3AD203B41FA5}">
                      <a16:colId xmlns:a16="http://schemas.microsoft.com/office/drawing/2014/main" val="3318475677"/>
                    </a:ext>
                  </a:extLst>
                </a:gridCol>
              </a:tblGrid>
              <a:tr h="426972">
                <a:tc>
                  <a:txBody>
                    <a:bodyPr/>
                    <a:lstStyle/>
                    <a:p>
                      <a:pPr algn="ctr"/>
                      <a:r>
                        <a:rPr lang="uk-UA" sz="2400" b="1" dirty="0">
                          <a:latin typeface="Mistral" panose="03090702030407020403" pitchFamily="66" charset="0"/>
                        </a:rPr>
                        <a:t>ПН</a:t>
                      </a:r>
                    </a:p>
                  </a:txBody>
                  <a:tcPr anchor="ctr"/>
                </a:tc>
                <a:tc>
                  <a:txBody>
                    <a:bodyPr/>
                    <a:lstStyle/>
                    <a:p>
                      <a:pPr algn="ctr"/>
                      <a:r>
                        <a:rPr lang="uk-UA" sz="2400" b="1" dirty="0">
                          <a:latin typeface="Mistral" panose="03090702030407020403" pitchFamily="66" charset="0"/>
                        </a:rPr>
                        <a:t>ВТ</a:t>
                      </a:r>
                    </a:p>
                  </a:txBody>
                  <a:tcPr anchor="ctr"/>
                </a:tc>
                <a:tc>
                  <a:txBody>
                    <a:bodyPr/>
                    <a:lstStyle/>
                    <a:p>
                      <a:pPr algn="ctr"/>
                      <a:r>
                        <a:rPr lang="uk-UA" sz="2400" b="1" dirty="0">
                          <a:latin typeface="Mistral" panose="03090702030407020403" pitchFamily="66" charset="0"/>
                        </a:rPr>
                        <a:t>СР</a:t>
                      </a:r>
                    </a:p>
                  </a:txBody>
                  <a:tcPr anchor="ctr"/>
                </a:tc>
                <a:tc>
                  <a:txBody>
                    <a:bodyPr/>
                    <a:lstStyle/>
                    <a:p>
                      <a:pPr algn="ctr"/>
                      <a:r>
                        <a:rPr lang="uk-UA" sz="2400" b="1" dirty="0">
                          <a:latin typeface="Mistral" panose="03090702030407020403" pitchFamily="66" charset="0"/>
                        </a:rPr>
                        <a:t>ЧТ</a:t>
                      </a:r>
                    </a:p>
                  </a:txBody>
                  <a:tcPr anchor="ctr"/>
                </a:tc>
                <a:tc>
                  <a:txBody>
                    <a:bodyPr/>
                    <a:lstStyle/>
                    <a:p>
                      <a:pPr algn="ctr"/>
                      <a:r>
                        <a:rPr lang="uk-UA" sz="2400" b="1" dirty="0">
                          <a:latin typeface="Mistral" panose="03090702030407020403" pitchFamily="66" charset="0"/>
                        </a:rPr>
                        <a:t>ПТ</a:t>
                      </a:r>
                    </a:p>
                  </a:txBody>
                  <a:tcPr anchor="ctr"/>
                </a:tc>
                <a:tc>
                  <a:txBody>
                    <a:bodyPr/>
                    <a:lstStyle/>
                    <a:p>
                      <a:pPr algn="ctr"/>
                      <a:r>
                        <a:rPr lang="uk-UA" sz="2400" b="1" dirty="0">
                          <a:latin typeface="Mistral" panose="03090702030407020403" pitchFamily="66" charset="0"/>
                        </a:rPr>
                        <a:t>СБ</a:t>
                      </a:r>
                    </a:p>
                  </a:txBody>
                  <a:tcPr anchor="ctr"/>
                </a:tc>
                <a:tc>
                  <a:txBody>
                    <a:bodyPr/>
                    <a:lstStyle/>
                    <a:p>
                      <a:pPr algn="ctr"/>
                      <a:r>
                        <a:rPr lang="uk-UA" sz="2400" b="1" dirty="0">
                          <a:latin typeface="Mistral" panose="03090702030407020403" pitchFamily="66" charset="0"/>
                        </a:rPr>
                        <a:t>НД</a:t>
                      </a:r>
                    </a:p>
                  </a:txBody>
                  <a:tcPr anchor="ctr"/>
                </a:tc>
                <a:extLst>
                  <a:ext uri="{0D108BD9-81ED-4DB2-BD59-A6C34878D82A}">
                    <a16:rowId xmlns:a16="http://schemas.microsoft.com/office/drawing/2014/main" val="95373360"/>
                  </a:ext>
                </a:extLst>
              </a:tr>
              <a:tr h="426972">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r>
                        <a:rPr lang="uk-UA" sz="2400" b="1" dirty="0">
                          <a:latin typeface="Mistral" panose="03090702030407020403" pitchFamily="66" charset="0"/>
                        </a:rPr>
                        <a:t>1</a:t>
                      </a:r>
                    </a:p>
                  </a:txBody>
                  <a:tcPr anchor="ctr"/>
                </a:tc>
                <a:tc>
                  <a:txBody>
                    <a:bodyPr/>
                    <a:lstStyle/>
                    <a:p>
                      <a:pPr algn="ctr"/>
                      <a:r>
                        <a:rPr lang="uk-UA" sz="2400" b="1" dirty="0">
                          <a:latin typeface="Mistral" panose="03090702030407020403" pitchFamily="66" charset="0"/>
                        </a:rPr>
                        <a:t>2</a:t>
                      </a:r>
                    </a:p>
                  </a:txBody>
                  <a:tcPr anchor="ctr"/>
                </a:tc>
                <a:tc>
                  <a:txBody>
                    <a:bodyPr/>
                    <a:lstStyle/>
                    <a:p>
                      <a:pPr algn="ctr"/>
                      <a:r>
                        <a:rPr lang="uk-UA" sz="2400" b="1" dirty="0">
                          <a:latin typeface="Mistral" panose="03090702030407020403" pitchFamily="66" charset="0"/>
                        </a:rPr>
                        <a:t>3</a:t>
                      </a:r>
                    </a:p>
                  </a:txBody>
                  <a:tcPr anchor="ctr"/>
                </a:tc>
                <a:tc>
                  <a:txBody>
                    <a:bodyPr/>
                    <a:lstStyle/>
                    <a:p>
                      <a:pPr algn="ctr"/>
                      <a:r>
                        <a:rPr lang="uk-UA" sz="2400" b="1" dirty="0">
                          <a:solidFill>
                            <a:srgbClr val="FF0000"/>
                          </a:solidFill>
                          <a:latin typeface="Mistral" panose="03090702030407020403" pitchFamily="66" charset="0"/>
                        </a:rPr>
                        <a:t>4</a:t>
                      </a:r>
                    </a:p>
                  </a:txBody>
                  <a:tcPr anchor="ctr"/>
                </a:tc>
                <a:tc>
                  <a:txBody>
                    <a:bodyPr/>
                    <a:lstStyle/>
                    <a:p>
                      <a:pPr algn="ctr"/>
                      <a:r>
                        <a:rPr lang="uk-UA" sz="2400" b="1" dirty="0">
                          <a:solidFill>
                            <a:srgbClr val="FF0000"/>
                          </a:solidFill>
                          <a:latin typeface="Mistral" panose="03090702030407020403" pitchFamily="66" charset="0"/>
                        </a:rPr>
                        <a:t>5</a:t>
                      </a:r>
                    </a:p>
                  </a:txBody>
                  <a:tcPr anchor="ctr"/>
                </a:tc>
                <a:extLst>
                  <a:ext uri="{0D108BD9-81ED-4DB2-BD59-A6C34878D82A}">
                    <a16:rowId xmlns:a16="http://schemas.microsoft.com/office/drawing/2014/main" val="3937279866"/>
                  </a:ext>
                </a:extLst>
              </a:tr>
              <a:tr h="426972">
                <a:tc>
                  <a:txBody>
                    <a:bodyPr/>
                    <a:lstStyle/>
                    <a:p>
                      <a:pPr algn="ctr"/>
                      <a:r>
                        <a:rPr lang="uk-UA" sz="2400" b="1" dirty="0">
                          <a:latin typeface="Mistral" panose="03090702030407020403" pitchFamily="66" charset="0"/>
                        </a:rPr>
                        <a:t>6</a:t>
                      </a:r>
                    </a:p>
                  </a:txBody>
                  <a:tcPr anchor="ctr"/>
                </a:tc>
                <a:tc>
                  <a:txBody>
                    <a:bodyPr/>
                    <a:lstStyle/>
                    <a:p>
                      <a:pPr algn="ctr"/>
                      <a:r>
                        <a:rPr lang="uk-UA" sz="2400" b="1" dirty="0">
                          <a:latin typeface="Mistral" panose="03090702030407020403" pitchFamily="66" charset="0"/>
                        </a:rPr>
                        <a:t>7</a:t>
                      </a:r>
                    </a:p>
                  </a:txBody>
                  <a:tcPr anchor="ctr"/>
                </a:tc>
                <a:tc>
                  <a:txBody>
                    <a:bodyPr/>
                    <a:lstStyle/>
                    <a:p>
                      <a:pPr algn="ctr"/>
                      <a:r>
                        <a:rPr lang="uk-UA" sz="2400" b="1" dirty="0">
                          <a:latin typeface="Mistral" panose="03090702030407020403" pitchFamily="66" charset="0"/>
                        </a:rPr>
                        <a:t>8</a:t>
                      </a:r>
                    </a:p>
                  </a:txBody>
                  <a:tcPr anchor="ctr"/>
                </a:tc>
                <a:tc>
                  <a:txBody>
                    <a:bodyPr/>
                    <a:lstStyle/>
                    <a:p>
                      <a:pPr algn="ctr"/>
                      <a:r>
                        <a:rPr lang="uk-UA" sz="2400" b="1" dirty="0">
                          <a:latin typeface="Mistral" panose="03090702030407020403" pitchFamily="66" charset="0"/>
                        </a:rPr>
                        <a:t>9</a:t>
                      </a:r>
                    </a:p>
                  </a:txBody>
                  <a:tcPr anchor="ctr"/>
                </a:tc>
                <a:tc>
                  <a:txBody>
                    <a:bodyPr/>
                    <a:lstStyle/>
                    <a:p>
                      <a:pPr algn="ctr"/>
                      <a:r>
                        <a:rPr lang="uk-UA" sz="2400" b="1" dirty="0">
                          <a:latin typeface="Mistral" panose="03090702030407020403" pitchFamily="66" charset="0"/>
                        </a:rPr>
                        <a:t>10</a:t>
                      </a:r>
                    </a:p>
                  </a:txBody>
                  <a:tcPr anchor="ctr"/>
                </a:tc>
                <a:tc>
                  <a:txBody>
                    <a:bodyPr/>
                    <a:lstStyle/>
                    <a:p>
                      <a:pPr algn="ctr"/>
                      <a:r>
                        <a:rPr lang="uk-UA" sz="2400" b="1" dirty="0">
                          <a:solidFill>
                            <a:srgbClr val="FF0000"/>
                          </a:solidFill>
                          <a:latin typeface="Mistral" panose="03090702030407020403" pitchFamily="66" charset="0"/>
                        </a:rPr>
                        <a:t>11</a:t>
                      </a:r>
                    </a:p>
                  </a:txBody>
                  <a:tcPr anchor="ctr"/>
                </a:tc>
                <a:tc>
                  <a:txBody>
                    <a:bodyPr/>
                    <a:lstStyle/>
                    <a:p>
                      <a:pPr algn="ctr"/>
                      <a:r>
                        <a:rPr lang="uk-UA" sz="2400" b="1" dirty="0">
                          <a:solidFill>
                            <a:srgbClr val="FF0000"/>
                          </a:solidFill>
                          <a:latin typeface="Mistral" panose="03090702030407020403" pitchFamily="66" charset="0"/>
                        </a:rPr>
                        <a:t>12</a:t>
                      </a:r>
                    </a:p>
                  </a:txBody>
                  <a:tcPr anchor="ctr"/>
                </a:tc>
                <a:extLst>
                  <a:ext uri="{0D108BD9-81ED-4DB2-BD59-A6C34878D82A}">
                    <a16:rowId xmlns:a16="http://schemas.microsoft.com/office/drawing/2014/main" val="150438873"/>
                  </a:ext>
                </a:extLst>
              </a:tr>
              <a:tr h="426972">
                <a:tc>
                  <a:txBody>
                    <a:bodyPr/>
                    <a:lstStyle/>
                    <a:p>
                      <a:pPr algn="ctr"/>
                      <a:r>
                        <a:rPr lang="uk-UA" sz="2400" b="1" dirty="0">
                          <a:latin typeface="Mistral" panose="03090702030407020403" pitchFamily="66" charset="0"/>
                        </a:rPr>
                        <a:t>13</a:t>
                      </a:r>
                    </a:p>
                  </a:txBody>
                  <a:tcPr anchor="ctr"/>
                </a:tc>
                <a:tc>
                  <a:txBody>
                    <a:bodyPr/>
                    <a:lstStyle/>
                    <a:p>
                      <a:pPr algn="ctr"/>
                      <a:r>
                        <a:rPr lang="uk-UA" sz="2400" b="1" dirty="0">
                          <a:latin typeface="Mistral" panose="03090702030407020403" pitchFamily="66" charset="0"/>
                        </a:rPr>
                        <a:t>14</a:t>
                      </a:r>
                    </a:p>
                  </a:txBody>
                  <a:tcPr anchor="ctr"/>
                </a:tc>
                <a:tc>
                  <a:txBody>
                    <a:bodyPr/>
                    <a:lstStyle/>
                    <a:p>
                      <a:pPr algn="ctr"/>
                      <a:r>
                        <a:rPr lang="uk-UA" sz="2400" b="1" dirty="0">
                          <a:latin typeface="Mistral" panose="03090702030407020403" pitchFamily="66" charset="0"/>
                        </a:rPr>
                        <a:t>15</a:t>
                      </a:r>
                    </a:p>
                  </a:txBody>
                  <a:tcPr anchor="ctr"/>
                </a:tc>
                <a:tc>
                  <a:txBody>
                    <a:bodyPr/>
                    <a:lstStyle/>
                    <a:p>
                      <a:pPr algn="ctr"/>
                      <a:r>
                        <a:rPr lang="uk-UA" sz="2400" b="1" dirty="0">
                          <a:latin typeface="Mistral" panose="03090702030407020403" pitchFamily="66" charset="0"/>
                        </a:rPr>
                        <a:t>16</a:t>
                      </a:r>
                    </a:p>
                  </a:txBody>
                  <a:tcPr anchor="ctr"/>
                </a:tc>
                <a:tc>
                  <a:txBody>
                    <a:bodyPr/>
                    <a:lstStyle/>
                    <a:p>
                      <a:pPr algn="ctr"/>
                      <a:r>
                        <a:rPr lang="uk-UA" sz="2400" b="1" dirty="0">
                          <a:latin typeface="Mistral" panose="03090702030407020403" pitchFamily="66" charset="0"/>
                        </a:rPr>
                        <a:t>17</a:t>
                      </a:r>
                    </a:p>
                  </a:txBody>
                  <a:tcPr anchor="ctr"/>
                </a:tc>
                <a:tc>
                  <a:txBody>
                    <a:bodyPr/>
                    <a:lstStyle/>
                    <a:p>
                      <a:pPr algn="ctr"/>
                      <a:r>
                        <a:rPr lang="uk-UA" sz="2400" b="1" dirty="0">
                          <a:solidFill>
                            <a:srgbClr val="FF0000"/>
                          </a:solidFill>
                          <a:latin typeface="Mistral" panose="03090702030407020403" pitchFamily="66" charset="0"/>
                        </a:rPr>
                        <a:t>18</a:t>
                      </a:r>
                    </a:p>
                  </a:txBody>
                  <a:tcPr anchor="ctr"/>
                </a:tc>
                <a:tc>
                  <a:txBody>
                    <a:bodyPr/>
                    <a:lstStyle/>
                    <a:p>
                      <a:pPr algn="ctr"/>
                      <a:r>
                        <a:rPr lang="uk-UA" sz="2400" b="1" dirty="0">
                          <a:solidFill>
                            <a:srgbClr val="FF0000"/>
                          </a:solidFill>
                          <a:latin typeface="Mistral" panose="03090702030407020403" pitchFamily="66" charset="0"/>
                        </a:rPr>
                        <a:t>19</a:t>
                      </a:r>
                    </a:p>
                  </a:txBody>
                  <a:tcPr anchor="ctr"/>
                </a:tc>
                <a:extLst>
                  <a:ext uri="{0D108BD9-81ED-4DB2-BD59-A6C34878D82A}">
                    <a16:rowId xmlns:a16="http://schemas.microsoft.com/office/drawing/2014/main" val="3900305007"/>
                  </a:ext>
                </a:extLst>
              </a:tr>
              <a:tr h="654690">
                <a:tc>
                  <a:txBody>
                    <a:bodyPr/>
                    <a:lstStyle/>
                    <a:p>
                      <a:pPr algn="ctr"/>
                      <a:r>
                        <a:rPr lang="uk-UA" sz="4000" b="1" dirty="0">
                          <a:solidFill>
                            <a:srgbClr val="FF0000"/>
                          </a:solidFill>
                        </a:rPr>
                        <a:t>20</a:t>
                      </a:r>
                    </a:p>
                  </a:txBody>
                  <a:tcPr anchor="ctr"/>
                </a:tc>
                <a:tc>
                  <a:txBody>
                    <a:bodyPr/>
                    <a:lstStyle/>
                    <a:p>
                      <a:pPr algn="ctr"/>
                      <a:r>
                        <a:rPr lang="uk-UA" sz="4000" b="1" dirty="0">
                          <a:solidFill>
                            <a:srgbClr val="FF0000"/>
                          </a:solidFill>
                        </a:rPr>
                        <a:t>21</a:t>
                      </a:r>
                    </a:p>
                  </a:txBody>
                  <a:tcPr anchor="ctr"/>
                </a:tc>
                <a:tc>
                  <a:txBody>
                    <a:bodyPr/>
                    <a:lstStyle/>
                    <a:p>
                      <a:pPr algn="ctr"/>
                      <a:r>
                        <a:rPr lang="uk-UA" sz="4000" b="1" dirty="0">
                          <a:solidFill>
                            <a:srgbClr val="FF0000"/>
                          </a:solidFill>
                        </a:rPr>
                        <a:t>22</a:t>
                      </a:r>
                    </a:p>
                  </a:txBody>
                  <a:tcPr anchor="ctr"/>
                </a:tc>
                <a:tc>
                  <a:txBody>
                    <a:bodyPr/>
                    <a:lstStyle/>
                    <a:p>
                      <a:pPr algn="ctr"/>
                      <a:r>
                        <a:rPr lang="uk-UA" sz="4000" b="1" dirty="0">
                          <a:solidFill>
                            <a:srgbClr val="FF0000"/>
                          </a:solidFill>
                        </a:rPr>
                        <a:t>23</a:t>
                      </a:r>
                    </a:p>
                  </a:txBody>
                  <a:tcPr anchor="ctr"/>
                </a:tc>
                <a:tc>
                  <a:txBody>
                    <a:bodyPr/>
                    <a:lstStyle/>
                    <a:p>
                      <a:pPr algn="ctr"/>
                      <a:r>
                        <a:rPr lang="uk-UA" sz="4000" b="1" dirty="0">
                          <a:solidFill>
                            <a:srgbClr val="FF0000"/>
                          </a:solidFill>
                        </a:rPr>
                        <a:t>24</a:t>
                      </a:r>
                    </a:p>
                  </a:txBody>
                  <a:tcPr anchor="ctr"/>
                </a:tc>
                <a:tc>
                  <a:txBody>
                    <a:bodyPr/>
                    <a:lstStyle/>
                    <a:p>
                      <a:pPr algn="ctr"/>
                      <a:r>
                        <a:rPr lang="uk-UA" sz="4000" b="1" dirty="0">
                          <a:solidFill>
                            <a:srgbClr val="FF0000"/>
                          </a:solidFill>
                          <a:latin typeface="Mistral" panose="03090702030407020403" pitchFamily="66" charset="0"/>
                        </a:rPr>
                        <a:t>25</a:t>
                      </a:r>
                    </a:p>
                  </a:txBody>
                  <a:tcPr anchor="ctr"/>
                </a:tc>
                <a:tc>
                  <a:txBody>
                    <a:bodyPr/>
                    <a:lstStyle/>
                    <a:p>
                      <a:pPr algn="ctr"/>
                      <a:r>
                        <a:rPr lang="uk-UA" sz="4000" b="1" dirty="0">
                          <a:solidFill>
                            <a:srgbClr val="FF0000"/>
                          </a:solidFill>
                          <a:latin typeface="Mistral" panose="03090702030407020403" pitchFamily="66" charset="0"/>
                        </a:rPr>
                        <a:t>26</a:t>
                      </a:r>
                    </a:p>
                  </a:txBody>
                  <a:tcPr anchor="ctr"/>
                </a:tc>
                <a:extLst>
                  <a:ext uri="{0D108BD9-81ED-4DB2-BD59-A6C34878D82A}">
                    <a16:rowId xmlns:a16="http://schemas.microsoft.com/office/drawing/2014/main" val="3094135839"/>
                  </a:ext>
                </a:extLst>
              </a:tr>
              <a:tr h="426972">
                <a:tc>
                  <a:txBody>
                    <a:bodyPr/>
                    <a:lstStyle/>
                    <a:p>
                      <a:pPr algn="ctr"/>
                      <a:r>
                        <a:rPr lang="uk-UA" sz="2400" b="1" dirty="0">
                          <a:latin typeface="Mistral" panose="03090702030407020403" pitchFamily="66" charset="0"/>
                        </a:rPr>
                        <a:t>27</a:t>
                      </a:r>
                    </a:p>
                  </a:txBody>
                  <a:tcPr anchor="ctr"/>
                </a:tc>
                <a:tc>
                  <a:txBody>
                    <a:bodyPr/>
                    <a:lstStyle/>
                    <a:p>
                      <a:pPr algn="ctr"/>
                      <a:r>
                        <a:rPr lang="uk-UA" sz="2400" b="1" dirty="0">
                          <a:latin typeface="Mistral" panose="03090702030407020403" pitchFamily="66" charset="0"/>
                        </a:rPr>
                        <a:t>28</a:t>
                      </a:r>
                    </a:p>
                  </a:txBody>
                  <a:tcPr anchor="ctr"/>
                </a:tc>
                <a:tc>
                  <a:txBody>
                    <a:bodyPr/>
                    <a:lstStyle/>
                    <a:p>
                      <a:pPr algn="ctr"/>
                      <a:r>
                        <a:rPr lang="uk-UA" sz="2400" b="1" dirty="0">
                          <a:latin typeface="Mistral" panose="03090702030407020403" pitchFamily="66" charset="0"/>
                        </a:rPr>
                        <a:t>29</a:t>
                      </a:r>
                    </a:p>
                  </a:txBody>
                  <a:tcPr anchor="ctr"/>
                </a:tc>
                <a:tc>
                  <a:txBody>
                    <a:bodyPr/>
                    <a:lstStyle/>
                    <a:p>
                      <a:pPr algn="ctr"/>
                      <a:r>
                        <a:rPr lang="uk-UA" sz="2400" b="1" dirty="0">
                          <a:latin typeface="Mistral" panose="03090702030407020403" pitchFamily="66" charset="0"/>
                        </a:rPr>
                        <a:t>30</a:t>
                      </a:r>
                    </a:p>
                  </a:txBody>
                  <a:tcPr anchor="ctr"/>
                </a:tc>
                <a:tc>
                  <a:txBody>
                    <a:bodyPr/>
                    <a:lstStyle/>
                    <a:p>
                      <a:pPr algn="ctr"/>
                      <a:r>
                        <a:rPr lang="uk-UA" sz="2400" b="1" dirty="0">
                          <a:latin typeface="Mistral" panose="03090702030407020403" pitchFamily="66" charset="0"/>
                        </a:rPr>
                        <a:t>31</a:t>
                      </a:r>
                    </a:p>
                  </a:txBody>
                  <a:tcPr anchor="ctr"/>
                </a:tc>
                <a:tc>
                  <a:txBody>
                    <a:bodyPr/>
                    <a:lstStyle/>
                    <a:p>
                      <a:pPr algn="ctr"/>
                      <a:endParaRPr lang="uk-UA" sz="2400" dirty="0">
                        <a:latin typeface="Mistral" panose="03090702030407020403" pitchFamily="66" charset="0"/>
                      </a:endParaRPr>
                    </a:p>
                  </a:txBody>
                  <a:tcPr anchor="ctr"/>
                </a:tc>
                <a:tc>
                  <a:txBody>
                    <a:bodyPr/>
                    <a:lstStyle/>
                    <a:p>
                      <a:pPr algn="ctr"/>
                      <a:endParaRPr lang="uk-UA" sz="2400" dirty="0">
                        <a:latin typeface="Mistral" panose="03090702030407020403" pitchFamily="66" charset="0"/>
                      </a:endParaRPr>
                    </a:p>
                  </a:txBody>
                  <a:tcPr anchor="ctr"/>
                </a:tc>
                <a:extLst>
                  <a:ext uri="{0D108BD9-81ED-4DB2-BD59-A6C34878D82A}">
                    <a16:rowId xmlns:a16="http://schemas.microsoft.com/office/drawing/2014/main" val="1005460538"/>
                  </a:ext>
                </a:extLst>
              </a:tr>
            </a:tbl>
          </a:graphicData>
        </a:graphic>
      </p:graphicFrame>
      <p:sp>
        <p:nvSpPr>
          <p:cNvPr id="7" name="TextBox 6"/>
          <p:cNvSpPr txBox="1"/>
          <p:nvPr/>
        </p:nvSpPr>
        <p:spPr>
          <a:xfrm>
            <a:off x="0" y="1538654"/>
            <a:ext cx="923330" cy="3596054"/>
          </a:xfrm>
          <a:prstGeom prst="rect">
            <a:avLst/>
          </a:prstGeom>
          <a:noFill/>
        </p:spPr>
        <p:txBody>
          <a:bodyPr vert="vert270" wrap="square" rtlCol="0">
            <a:spAutoFit/>
          </a:bodyPr>
          <a:lstStyle/>
          <a:p>
            <a:r>
              <a:rPr lang="uk-UA" sz="4800" b="1" dirty="0">
                <a:solidFill>
                  <a:srgbClr val="002060"/>
                </a:solidFill>
              </a:rPr>
              <a:t>20.01.2025</a:t>
            </a:r>
          </a:p>
        </p:txBody>
      </p:sp>
      <p:pic>
        <p:nvPicPr>
          <p:cNvPr id="8" name="Рисунок 7" descr="e21fdd.png"/>
          <p:cNvPicPr/>
          <p:nvPr/>
        </p:nvPicPr>
        <p:blipFill>
          <a:blip r:embed="rId6" cstate="print"/>
          <a:srcRect r="77467" b="19118"/>
          <a:stretch>
            <a:fillRect/>
          </a:stretch>
        </p:blipFill>
        <p:spPr>
          <a:xfrm>
            <a:off x="1864498" y="863048"/>
            <a:ext cx="392430" cy="838200"/>
          </a:xfrm>
          <a:prstGeom prst="rect">
            <a:avLst/>
          </a:prstGeom>
        </p:spPr>
      </p:pic>
      <p:sp>
        <p:nvSpPr>
          <p:cNvPr id="8193" name="Rectangle 1"/>
          <p:cNvSpPr>
            <a:spLocks noChangeArrowheads="1"/>
          </p:cNvSpPr>
          <p:nvPr/>
        </p:nvSpPr>
        <p:spPr bwMode="auto">
          <a:xfrm>
            <a:off x="2382715" y="1125415"/>
            <a:ext cx="3112477"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ja-JP" b="1" i="0" u="none" strike="noStrike" cap="none" normalizeH="0" baseline="0" noProof="1">
                <a:ln>
                  <a:noFill/>
                </a:ln>
                <a:solidFill>
                  <a:srgbClr val="FF0000"/>
                </a:solidFill>
                <a:effectLst/>
                <a:latin typeface="Times New Roman" pitchFamily="18" charset="0"/>
                <a:ea typeface="Times New Roman" pitchFamily="18" charset="0"/>
                <a:cs typeface="Times New Roman" pitchFamily="18" charset="0"/>
              </a:rPr>
              <a:t>Science</a:t>
            </a:r>
            <a:endParaRPr kumimoji="0" lang="uk-UA" altLang="ja-JP" b="0" i="0" u="none" strike="noStrike" cap="none" normalizeH="0" baseline="0" noProof="1">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ja-JP" b="1" i="0" u="none" strike="noStrike" cap="none" normalizeH="0" baseline="0" noProof="1">
                <a:ln>
                  <a:noFill/>
                </a:ln>
                <a:solidFill>
                  <a:srgbClr val="FF0000"/>
                </a:solidFill>
                <a:effectLst/>
                <a:latin typeface="Times New Roman" pitchFamily="18" charset="0"/>
                <a:ea typeface="Times New Roman" pitchFamily="18" charset="0"/>
                <a:cs typeface="Times New Roman" pitchFamily="18" charset="0"/>
              </a:rPr>
              <a:t>(наука)</a:t>
            </a:r>
            <a:endParaRPr kumimoji="0" lang="uk-UA" altLang="ja-JP" b="0" i="0" u="none" strike="noStrike" cap="none" normalizeH="0" baseline="0" noProof="1">
              <a:ln>
                <a:noFill/>
              </a:ln>
              <a:solidFill>
                <a:schemeClr val="tx1"/>
              </a:solidFill>
              <a:effectLst/>
              <a:latin typeface="Arial" pitchFamily="34" charset="0"/>
              <a:cs typeface="Arial" pitchFamily="34" charset="0"/>
            </a:endParaRPr>
          </a:p>
        </p:txBody>
      </p:sp>
      <p:pic>
        <p:nvPicPr>
          <p:cNvPr id="8195" name="Picture 3" descr="C:\Users\airko\OneDrive\Desktop\yzobrazhenye_viber_2025-01-21_19-30-45-335-300x225.jpg"/>
          <p:cNvPicPr>
            <a:picLocks noChangeAspect="1" noChangeArrowheads="1"/>
          </p:cNvPicPr>
          <p:nvPr/>
        </p:nvPicPr>
        <p:blipFill>
          <a:blip r:embed="rId7"/>
          <a:srcRect/>
          <a:stretch>
            <a:fillRect/>
          </a:stretch>
        </p:blipFill>
        <p:spPr bwMode="auto">
          <a:xfrm>
            <a:off x="7787797" y="5088793"/>
            <a:ext cx="2147276" cy="1584569"/>
          </a:xfrm>
          <a:prstGeom prst="rect">
            <a:avLst/>
          </a:prstGeom>
          <a:noFill/>
        </p:spPr>
      </p:pic>
      <p:sp>
        <p:nvSpPr>
          <p:cNvPr id="6" name="Rectangle 1"/>
          <p:cNvSpPr>
            <a:spLocks noChangeArrowheads="1"/>
          </p:cNvSpPr>
          <p:nvPr/>
        </p:nvSpPr>
        <p:spPr bwMode="auto">
          <a:xfrm>
            <a:off x="1494692" y="1980693"/>
            <a:ext cx="4985239"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 січня у нашому закладі освіти стартував захопливий  </a:t>
            </a:r>
            <a:r>
              <a:rPr lang="uk-UA"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a:t>
            </a: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иждень</a:t>
            </a:r>
            <a:r>
              <a:rPr kumimoji="0" lang="uk-UA" b="1" i="0" u="none" strike="noStrike" cap="none" normalizeH="0" baseline="0" noProof="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STEM-STEАM-освіти.</a:t>
            </a:r>
            <a:endParaRPr kumimoji="0" lang="uk-UA" b="0" i="0" u="none" strike="noStrike" cap="none" normalizeH="0" baseline="0" noProof="1">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noProof="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STEM освіта (Science, Technology, Engineering, Mathematics) є ключовим </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напрямом у сучасній системі навчання, яка спрямована на підготовку учнів до реальних викликів 21-го століття. Основна ідея </a:t>
            </a: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STEM</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-освіти — поєднання теоретичних знань із практичними навичками, що допомагає учням розвивати критичне мислення, креативність і вміння вирішувати складні завдання.</a:t>
            </a: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13" name="Рисунок 12" descr="e21fdd.png"/>
          <p:cNvPicPr/>
          <p:nvPr/>
        </p:nvPicPr>
        <p:blipFill>
          <a:blip r:embed="rId6" cstate="print"/>
          <a:stretch>
            <a:fillRect/>
          </a:stretch>
        </p:blipFill>
        <p:spPr>
          <a:xfrm>
            <a:off x="2184889" y="5557663"/>
            <a:ext cx="1802422" cy="1054440"/>
          </a:xfrm>
          <a:prstGeom prst="rect">
            <a:avLst/>
          </a:prstGeom>
        </p:spPr>
      </p:pic>
      <p:pic>
        <p:nvPicPr>
          <p:cNvPr id="14" name="Рисунок 13" descr="https://parostok.com.ua/wp-content/uploads/2025/01/yzobrazhenye_viber_2025-01-20_21-01-18-286-300x200.jpg">
            <a:hlinkClick r:id="rId8"/>
          </p:cNvPr>
          <p:cNvPicPr/>
          <p:nvPr/>
        </p:nvPicPr>
        <p:blipFill>
          <a:blip r:embed="rId9"/>
          <a:srcRect/>
          <a:stretch>
            <a:fillRect/>
          </a:stretch>
        </p:blipFill>
        <p:spPr bwMode="auto">
          <a:xfrm>
            <a:off x="4588126" y="5134708"/>
            <a:ext cx="2614240" cy="1584569"/>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parostok.com.ua/wp-content/uploads/2025/01/yzobrazhenye_viber_2025-01-20_21-39-25-671-300x169.jpg">
            <a:hlinkClick r:id="rId2"/>
          </p:cNvPr>
          <p:cNvPicPr/>
          <p:nvPr/>
        </p:nvPicPr>
        <p:blipFill>
          <a:blip r:embed="rId3"/>
          <a:srcRect/>
          <a:stretch>
            <a:fillRect/>
          </a:stretch>
        </p:blipFill>
        <p:spPr bwMode="auto">
          <a:xfrm>
            <a:off x="8080130" y="2118946"/>
            <a:ext cx="3894991" cy="2263115"/>
          </a:xfrm>
          <a:prstGeom prst="rect">
            <a:avLst/>
          </a:prstGeom>
          <a:noFill/>
          <a:ln w="9525">
            <a:noFill/>
            <a:miter lim="800000"/>
            <a:headEnd/>
            <a:tailEnd/>
          </a:ln>
        </p:spPr>
      </p:pic>
      <p:sp>
        <p:nvSpPr>
          <p:cNvPr id="39937" name="Rectangle 1"/>
          <p:cNvSpPr>
            <a:spLocks noChangeArrowheads="1"/>
          </p:cNvSpPr>
          <p:nvPr/>
        </p:nvSpPr>
        <p:spPr bwMode="auto">
          <a:xfrm>
            <a:off x="155331" y="190024"/>
            <a:ext cx="12192000" cy="29649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Тиждень  </a:t>
            </a:r>
            <a:r>
              <a:rPr kumimoji="0" lang="uk-UA" b="1" i="0" u="none" strike="noStrike" cap="none" normalizeH="0" baseline="0" noProof="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STEM-STEАM-освіти з</a:t>
            </a: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темою «Підкорюємо час» має на меті:</a:t>
            </a: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Дослідження поняття часу</a:t>
            </a: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Розвиток вмінь планувати і оптимізувати час</a:t>
            </a: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Вивчення історії створення інструментів для вимірювання часу</a:t>
            </a: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Популяризація науки через цікаві дослідження</a:t>
            </a: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Демонстрація впливу часу на природні процеси</a:t>
            </a: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Формування цінності часу</a:t>
            </a:r>
          </a:p>
          <a:p>
            <a:pPr eaLnBrk="0" fontAlgn="base" hangingPunct="0">
              <a:spcBef>
                <a:spcPct val="0"/>
              </a:spcBef>
              <a:spcAft>
                <a:spcPct val="0"/>
              </a:spcAft>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Упродовж  цього тижня учні поринули у світ знань, досліджуючи різні </a:t>
            </a:r>
            <a:endPar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eaLnBrk="0" fontAlgn="base" hangingPunct="0">
              <a:spcBef>
                <a:spcPct val="0"/>
              </a:spcBef>
              <a:spcAft>
                <a:spcPct val="0"/>
              </a:spcAft>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аспекти часу з міждисциплінарної точки зору.</a:t>
            </a:r>
            <a:endParaRPr lang="ru-RU"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1265" name="Rectangle 1"/>
          <p:cNvSpPr>
            <a:spLocks noChangeArrowheads="1"/>
          </p:cNvSpPr>
          <p:nvPr/>
        </p:nvSpPr>
        <p:spPr bwMode="auto">
          <a:xfrm>
            <a:off x="216878" y="2907800"/>
            <a:ext cx="7221413"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Перший день тижня вже був насичений цікавими подіями</a:t>
            </a:r>
          </a:p>
          <a:p>
            <a:pPr marL="0" marR="0" lvl="0" indent="0" algn="l"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Для учнів 1-4-х класів проведені заходи </a:t>
            </a: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“Час в прислів’ях і приказках українського народу”</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під час яких діти створили листівки “Прислів’я про час”. Учні із задоволенням малювали малюнки до прислів’їв, проявляючи свою фантазію і уяву.</a:t>
            </a: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6" name="Рисунок 5" descr="https://parostok.com.ua/wp-content/uploads/2025/01/yzobrazhenye_viber_2025-01-21_19-36-42-068-300x225.jpg">
            <a:hlinkClick r:id="rId4"/>
          </p:cNvPr>
          <p:cNvPicPr/>
          <p:nvPr/>
        </p:nvPicPr>
        <p:blipFill>
          <a:blip r:embed="rId5"/>
          <a:srcRect/>
          <a:stretch>
            <a:fillRect/>
          </a:stretch>
        </p:blipFill>
        <p:spPr bwMode="auto">
          <a:xfrm>
            <a:off x="8505092" y="195935"/>
            <a:ext cx="3045066" cy="1923011"/>
          </a:xfrm>
          <a:prstGeom prst="rect">
            <a:avLst/>
          </a:prstGeom>
          <a:noFill/>
          <a:ln w="9525">
            <a:noFill/>
            <a:miter lim="800000"/>
            <a:headEnd/>
            <a:tailEnd/>
          </a:ln>
        </p:spPr>
      </p:pic>
      <p:pic>
        <p:nvPicPr>
          <p:cNvPr id="7" name="Рисунок 6" descr="https://parostok.com.ua/wp-content/uploads/2025/01/yzobrazhenye_viber_2025-01-20_21-31-15-994-300x169.jpg">
            <a:hlinkClick r:id="rId6"/>
          </p:cNvPr>
          <p:cNvPicPr/>
          <p:nvPr/>
        </p:nvPicPr>
        <p:blipFill>
          <a:blip r:embed="rId7"/>
          <a:srcRect/>
          <a:stretch>
            <a:fillRect/>
          </a:stretch>
        </p:blipFill>
        <p:spPr bwMode="auto">
          <a:xfrm>
            <a:off x="254396" y="4395386"/>
            <a:ext cx="2198077" cy="1477328"/>
          </a:xfrm>
          <a:prstGeom prst="rect">
            <a:avLst/>
          </a:prstGeom>
          <a:noFill/>
          <a:ln w="9525">
            <a:noFill/>
            <a:miter lim="800000"/>
            <a:headEnd/>
            <a:tailEnd/>
          </a:ln>
        </p:spPr>
      </p:pic>
      <p:pic>
        <p:nvPicPr>
          <p:cNvPr id="8" name="Рисунок 7" descr="https://parostok.com.ua/wp-content/uploads/2025/01/yzobrazhenye_viber_2025-01-20_21-31-32-586-300x169.jpg">
            <a:hlinkClick r:id="rId8"/>
          </p:cNvPr>
          <p:cNvPicPr/>
          <p:nvPr/>
        </p:nvPicPr>
        <p:blipFill>
          <a:blip r:embed="rId9"/>
          <a:srcRect/>
          <a:stretch>
            <a:fillRect/>
          </a:stretch>
        </p:blipFill>
        <p:spPr bwMode="auto">
          <a:xfrm>
            <a:off x="2721879" y="5035575"/>
            <a:ext cx="2051661" cy="1477328"/>
          </a:xfrm>
          <a:prstGeom prst="rect">
            <a:avLst/>
          </a:prstGeom>
          <a:noFill/>
          <a:ln w="9525">
            <a:noFill/>
            <a:miter lim="800000"/>
            <a:headEnd/>
            <a:tailEnd/>
          </a:ln>
        </p:spPr>
      </p:pic>
      <p:pic>
        <p:nvPicPr>
          <p:cNvPr id="10" name="Рисунок 9" descr="https://parostok.com.ua/wp-content/uploads/2025/01/yzobrazhenye_viber_2025-01-20_21-31-43-734-300x169.jpg">
            <a:hlinkClick r:id="rId10"/>
          </p:cNvPr>
          <p:cNvPicPr/>
          <p:nvPr/>
        </p:nvPicPr>
        <p:blipFill>
          <a:blip r:embed="rId11"/>
          <a:srcRect/>
          <a:stretch>
            <a:fillRect/>
          </a:stretch>
        </p:blipFill>
        <p:spPr bwMode="auto">
          <a:xfrm>
            <a:off x="7207425" y="5077949"/>
            <a:ext cx="1826901" cy="1436749"/>
          </a:xfrm>
          <a:prstGeom prst="rect">
            <a:avLst/>
          </a:prstGeom>
          <a:noFill/>
          <a:ln w="9525">
            <a:noFill/>
            <a:miter lim="800000"/>
            <a:headEnd/>
            <a:tailEnd/>
          </a:ln>
        </p:spPr>
      </p:pic>
      <p:pic>
        <p:nvPicPr>
          <p:cNvPr id="11" name="Рисунок 10" descr="https://parostok.com.ua/wp-content/uploads/2025/01/yzobrazhenye_viber_2025-01-21_19-36-43-986-300x225.jpg">
            <a:hlinkClick r:id="rId12"/>
          </p:cNvPr>
          <p:cNvPicPr/>
          <p:nvPr/>
        </p:nvPicPr>
        <p:blipFill>
          <a:blip r:embed="rId13"/>
          <a:srcRect/>
          <a:stretch>
            <a:fillRect/>
          </a:stretch>
        </p:blipFill>
        <p:spPr bwMode="auto">
          <a:xfrm>
            <a:off x="9470121" y="4631349"/>
            <a:ext cx="2530101" cy="1881554"/>
          </a:xfrm>
          <a:prstGeom prst="rect">
            <a:avLst/>
          </a:prstGeom>
          <a:noFill/>
          <a:ln w="9525">
            <a:noFill/>
            <a:miter lim="800000"/>
            <a:headEnd/>
            <a:tailEnd/>
          </a:ln>
        </p:spPr>
      </p:pic>
      <p:pic>
        <p:nvPicPr>
          <p:cNvPr id="5" name="Рисунок 4">
            <a:extLst>
              <a:ext uri="{FF2B5EF4-FFF2-40B4-BE49-F238E27FC236}">
                <a16:creationId xmlns:a16="http://schemas.microsoft.com/office/drawing/2014/main" id="{9F0BFA8C-32E0-489B-8B7E-369D8044FAD5}"/>
              </a:ext>
            </a:extLst>
          </p:cNvPr>
          <p:cNvPicPr>
            <a:picLocks noChangeAspect="1"/>
          </p:cNvPicPr>
          <p:nvPr/>
        </p:nvPicPr>
        <p:blipFill>
          <a:blip r:embed="rId14"/>
          <a:stretch>
            <a:fillRect/>
          </a:stretch>
        </p:blipFill>
        <p:spPr>
          <a:xfrm>
            <a:off x="5016620" y="4519246"/>
            <a:ext cx="1826901" cy="143674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0" y="0"/>
            <a:ext cx="10479741"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Для учнів 5-10-х класів проведені </a:t>
            </a: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інформаційні хвилинки «Позначення часу». </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Учні разом із вчителями української мови згадали, яка частина мови допомагає визначити час. Діти дізналися про історію годинника, його різновиди, вчилися правильно позначати час, розмірковували про використання кількісних та порядкових числівників при називанні часу.</a:t>
            </a: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39938" name="Rectangle 2"/>
          <p:cNvSpPr>
            <a:spLocks noChangeArrowheads="1"/>
          </p:cNvSpPr>
          <p:nvPr/>
        </p:nvSpPr>
        <p:spPr bwMode="auto">
          <a:xfrm>
            <a:off x="1" y="3156438"/>
            <a:ext cx="9012114"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7-10-х класів відбулася захоплююча </a:t>
            </a: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інформаційна хвилинка </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 фізики присвячена темі </a:t>
            </a: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«Простір і час». </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Ця хвилинка дала можливість дітям не лише ознайомитися з основними поняттями, а й розвивати критичне мислення та цікавість до фізики, зокрема, до того, як простір і час взаємопов’язані між собою.</a:t>
            </a:r>
            <a:b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Заняття стало корисним та цікавим для кожного учасника!</a:t>
            </a: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4" name="Рисунок 3" descr="https://parostok.com.ua/wp-content/uploads/2025/01/yzobrazhenye_viber_2025-01-21_19-36-42-068-300x225.jpg">
            <a:hlinkClick r:id="rId2"/>
          </p:cNvPr>
          <p:cNvPicPr/>
          <p:nvPr/>
        </p:nvPicPr>
        <p:blipFill>
          <a:blip r:embed="rId3"/>
          <a:srcRect/>
          <a:stretch>
            <a:fillRect/>
          </a:stretch>
        </p:blipFill>
        <p:spPr bwMode="auto">
          <a:xfrm>
            <a:off x="441982" y="1336992"/>
            <a:ext cx="3048563" cy="1828239"/>
          </a:xfrm>
          <a:prstGeom prst="rect">
            <a:avLst/>
          </a:prstGeom>
          <a:noFill/>
          <a:ln w="9525">
            <a:noFill/>
            <a:miter lim="800000"/>
            <a:headEnd/>
            <a:tailEnd/>
          </a:ln>
        </p:spPr>
      </p:pic>
      <p:pic>
        <p:nvPicPr>
          <p:cNvPr id="5" name="Рисунок 4" descr="https://parostok.com.ua/wp-content/uploads/2025/01/yzobrazhenye_viber_2025-01-21_19-36-43-414-300x225.jpg">
            <a:hlinkClick r:id="rId4"/>
          </p:cNvPr>
          <p:cNvPicPr/>
          <p:nvPr/>
        </p:nvPicPr>
        <p:blipFill>
          <a:blip r:embed="rId5"/>
          <a:srcRect/>
          <a:stretch>
            <a:fillRect/>
          </a:stretch>
        </p:blipFill>
        <p:spPr bwMode="auto">
          <a:xfrm>
            <a:off x="4035669" y="1336431"/>
            <a:ext cx="3140539" cy="1802424"/>
          </a:xfrm>
          <a:prstGeom prst="rect">
            <a:avLst/>
          </a:prstGeom>
          <a:noFill/>
          <a:ln w="9525">
            <a:noFill/>
            <a:miter lim="800000"/>
            <a:headEnd/>
            <a:tailEnd/>
          </a:ln>
        </p:spPr>
      </p:pic>
      <p:pic>
        <p:nvPicPr>
          <p:cNvPr id="6" name="Рисунок 5" descr="https://parostok.com.ua/wp-content/uploads/2025/01/yzobrazhenye_viber_2025-01-21_19-36-42-935-300x225.jpg">
            <a:hlinkClick r:id="rId6"/>
          </p:cNvPr>
          <p:cNvPicPr/>
          <p:nvPr/>
        </p:nvPicPr>
        <p:blipFill>
          <a:blip r:embed="rId7"/>
          <a:srcRect/>
          <a:stretch>
            <a:fillRect/>
          </a:stretch>
        </p:blipFill>
        <p:spPr bwMode="auto">
          <a:xfrm>
            <a:off x="7737231" y="1248508"/>
            <a:ext cx="3499338" cy="1821253"/>
          </a:xfrm>
          <a:prstGeom prst="rect">
            <a:avLst/>
          </a:prstGeom>
          <a:noFill/>
          <a:ln w="9525">
            <a:noFill/>
            <a:miter lim="800000"/>
            <a:headEnd/>
            <a:tailEnd/>
          </a:ln>
        </p:spPr>
      </p:pic>
      <p:sp>
        <p:nvSpPr>
          <p:cNvPr id="39939" name="Rectangle 3"/>
          <p:cNvSpPr>
            <a:spLocks noChangeArrowheads="1"/>
          </p:cNvSpPr>
          <p:nvPr/>
        </p:nvSpPr>
        <p:spPr bwMode="auto">
          <a:xfrm>
            <a:off x="0" y="4878247"/>
            <a:ext cx="7789985"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a:t>
            </a:r>
            <a:r>
              <a:rPr kumimoji="0" lang="uk-UA"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уроках</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історії у 8-х класах проведена </a:t>
            </a: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експрес-хвилинка</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на тему: </a:t>
            </a: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«Відлік часу в історії». </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Учні пригадали і проговорили визначення таким поняттям як </a:t>
            </a:r>
            <a:r>
              <a:rPr kumimoji="0" lang="uk-UA"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календар, століття, тисячоліття, ера, стрічка часу.</a:t>
            </a: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Підсумком  цієї пізнавальної локації визначили такі слова (такий вислів?): «</a:t>
            </a: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Рух часу в історії – це подорож від минулого в майбутнє через теперішнє»</a:t>
            </a: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8" name="Рисунок 7" descr="https://parostok.com.ua/wp-content/uploads/2025/01/242093.002-300x243.png">
            <a:hlinkClick r:id="rId8"/>
          </p:cNvPr>
          <p:cNvPicPr/>
          <p:nvPr/>
        </p:nvPicPr>
        <p:blipFill>
          <a:blip r:embed="rId9"/>
          <a:srcRect/>
          <a:stretch>
            <a:fillRect/>
          </a:stretch>
        </p:blipFill>
        <p:spPr bwMode="auto">
          <a:xfrm>
            <a:off x="8563709" y="2905076"/>
            <a:ext cx="3508252" cy="2313940"/>
          </a:xfrm>
          <a:prstGeom prst="rect">
            <a:avLst/>
          </a:prstGeom>
          <a:noFill/>
          <a:ln w="9525">
            <a:noFill/>
            <a:miter lim="800000"/>
            <a:headEnd/>
            <a:tailEnd/>
          </a:ln>
        </p:spPr>
      </p:pic>
      <p:pic>
        <p:nvPicPr>
          <p:cNvPr id="9" name="Рисунок 8" descr="https://parostok.com.ua/wp-content/uploads/2025/01/yzobrazhenye_viber_2025-01-20_21-38-19-317-257x300.png">
            <a:hlinkClick r:id="rId10"/>
          </p:cNvPr>
          <p:cNvPicPr/>
          <p:nvPr/>
        </p:nvPicPr>
        <p:blipFill>
          <a:blip r:embed="rId11"/>
          <a:srcRect/>
          <a:stretch>
            <a:fillRect/>
          </a:stretch>
        </p:blipFill>
        <p:spPr bwMode="auto">
          <a:xfrm>
            <a:off x="7176208" y="3895102"/>
            <a:ext cx="2445385" cy="286067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CF5398D1-AB62-C883-ECE5-053659C3AB8D}"/>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584200" y="-238541"/>
            <a:ext cx="13395960" cy="1467997"/>
          </a:xfrm>
          <a:prstGeom prst="rect">
            <a:avLst/>
          </a:prstGeom>
        </p:spPr>
      </p:pic>
      <p:sp>
        <p:nvSpPr>
          <p:cNvPr id="3" name="Freeform 3">
            <a:extLst>
              <a:ext uri="{FF2B5EF4-FFF2-40B4-BE49-F238E27FC236}">
                <a16:creationId xmlns:a16="http://schemas.microsoft.com/office/drawing/2014/main" id="{9B03B319-0043-3E62-7BCB-1A6587FBE593}"/>
              </a:ext>
            </a:extLst>
          </p:cNvPr>
          <p:cNvSpPr/>
          <p:nvPr/>
        </p:nvSpPr>
        <p:spPr>
          <a:xfrm rot="5400000">
            <a:off x="-2512248" y="3284738"/>
            <a:ext cx="6858000" cy="1007598"/>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3">
            <a:extLst>
              <a:ext uri="{FF2B5EF4-FFF2-40B4-BE49-F238E27FC236}">
                <a16:creationId xmlns:a16="http://schemas.microsoft.com/office/drawing/2014/main" id="{D705F302-A66D-5FFA-39F4-1324DE39893F}"/>
              </a:ext>
            </a:extLst>
          </p:cNvPr>
          <p:cNvSpPr/>
          <p:nvPr/>
        </p:nvSpPr>
        <p:spPr>
          <a:xfrm rot="5400000">
            <a:off x="8008620" y="2674620"/>
            <a:ext cx="6858000" cy="1508760"/>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sp>
      <p:sp>
        <p:nvSpPr>
          <p:cNvPr id="2" name="Заголовок 1">
            <a:extLst>
              <a:ext uri="{FF2B5EF4-FFF2-40B4-BE49-F238E27FC236}">
                <a16:creationId xmlns:a16="http://schemas.microsoft.com/office/drawing/2014/main" id="{DE8CB685-80FE-79D3-21D8-F83C0D73371E}"/>
              </a:ext>
            </a:extLst>
          </p:cNvPr>
          <p:cNvSpPr txBox="1">
            <a:spLocks/>
          </p:cNvSpPr>
          <p:nvPr/>
        </p:nvSpPr>
        <p:spPr>
          <a:xfrm>
            <a:off x="0" y="105509"/>
            <a:ext cx="12192000" cy="1634330"/>
          </a:xfrm>
          <a:prstGeom prst="rect">
            <a:avLst/>
          </a:prstGeom>
        </p:spPr>
        <p:txBody>
          <a:bodyPr>
            <a:normAutofit fontScale="97500"/>
          </a:bodyPr>
          <a:lstStyle>
            <a:lvl1pPr algn="ctr" defTabSz="609630" rtl="0" eaLnBrk="1" latinLnBrk="0" hangingPunct="1">
              <a:spcBef>
                <a:spcPct val="0"/>
              </a:spcBef>
              <a:buNone/>
              <a:defRPr sz="2933" kern="1200">
                <a:solidFill>
                  <a:schemeClr val="tx1"/>
                </a:solidFill>
                <a:latin typeface="+mj-lt"/>
                <a:ea typeface="+mj-ea"/>
                <a:cs typeface="+mj-cs"/>
              </a:defRPr>
            </a:lvl1pPr>
          </a:lstStyle>
          <a:p>
            <a:br>
              <a:rPr lang="uk-UA" b="1" dirty="0"/>
            </a:br>
            <a:r>
              <a:rPr lang="uk-UA" b="1" dirty="0"/>
              <a:t>ВІВТОРОК                  </a:t>
            </a:r>
            <a:r>
              <a:rPr lang="uk-UA" sz="6700" b="1" dirty="0">
                <a:latin typeface="Mistral" panose="03090702030407020403" pitchFamily="66" charset="0"/>
              </a:rPr>
              <a:t>СІЧЕНЬ 2025</a:t>
            </a:r>
          </a:p>
        </p:txBody>
      </p:sp>
      <p:sp>
        <p:nvSpPr>
          <p:cNvPr id="6" name="Прямоугольник 5"/>
          <p:cNvSpPr/>
          <p:nvPr/>
        </p:nvSpPr>
        <p:spPr>
          <a:xfrm>
            <a:off x="0" y="1134208"/>
            <a:ext cx="923330" cy="3260441"/>
          </a:xfrm>
          <a:prstGeom prst="rect">
            <a:avLst/>
          </a:prstGeom>
        </p:spPr>
        <p:txBody>
          <a:bodyPr vert="vert270" wrap="square">
            <a:spAutoFit/>
          </a:bodyPr>
          <a:lstStyle/>
          <a:p>
            <a:r>
              <a:rPr lang="uk-UA" sz="4800" b="1" dirty="0">
                <a:solidFill>
                  <a:srgbClr val="002060"/>
                </a:solidFill>
              </a:rPr>
              <a:t>21.01.2025</a:t>
            </a:r>
          </a:p>
        </p:txBody>
      </p:sp>
      <p:pic>
        <p:nvPicPr>
          <p:cNvPr id="7" name="Рисунок 6" descr="e21fdd.png"/>
          <p:cNvPicPr/>
          <p:nvPr/>
        </p:nvPicPr>
        <p:blipFill>
          <a:blip r:embed="rId6" cstate="print"/>
          <a:srcRect l="18778" r="57869" b="17647"/>
          <a:stretch>
            <a:fillRect/>
          </a:stretch>
        </p:blipFill>
        <p:spPr>
          <a:xfrm>
            <a:off x="1944419" y="892126"/>
            <a:ext cx="407670" cy="853440"/>
          </a:xfrm>
          <a:prstGeom prst="rect">
            <a:avLst/>
          </a:prstGeom>
        </p:spPr>
      </p:pic>
      <p:sp>
        <p:nvSpPr>
          <p:cNvPr id="7169" name="Rectangle 1"/>
          <p:cNvSpPr>
            <a:spLocks noChangeArrowheads="1"/>
          </p:cNvSpPr>
          <p:nvPr/>
        </p:nvSpPr>
        <p:spPr bwMode="auto">
          <a:xfrm>
            <a:off x="2892668" y="1345224"/>
            <a:ext cx="9299331"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ja-JP" sz="1600" b="1" i="0" u="none" strike="noStrike" cap="none" normalizeH="0" baseline="0" noProof="1">
                <a:ln>
                  <a:noFill/>
                </a:ln>
                <a:solidFill>
                  <a:srgbClr val="0070C0"/>
                </a:solidFill>
                <a:effectLst/>
                <a:latin typeface="Times New Roman" pitchFamily="18" charset="0"/>
                <a:ea typeface="Times New Roman" pitchFamily="18" charset="0"/>
                <a:cs typeface="Times New Roman" pitchFamily="18" charset="0"/>
              </a:rPr>
              <a:t>Technology</a:t>
            </a:r>
            <a:endParaRPr kumimoji="0" lang="uk-UA" altLang="ja-JP" sz="1600" b="1" i="0" u="none" strike="noStrike" cap="none" normalizeH="0" baseline="0" noProof="1">
              <a:ln>
                <a:noFill/>
              </a:ln>
              <a:solidFill>
                <a:srgbClr val="0070C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ja-JP" sz="1600" b="1" i="0" u="none" strike="noStrike" cap="none" normalizeH="0" baseline="0" noProof="1">
                <a:ln>
                  <a:noFill/>
                </a:ln>
                <a:solidFill>
                  <a:srgbClr val="0070C0"/>
                </a:solidFill>
                <a:effectLst/>
                <a:latin typeface="Arial" pitchFamily="34" charset="0"/>
                <a:ea typeface="Times New Roman" pitchFamily="18" charset="0"/>
                <a:cs typeface="Arial" pitchFamily="34" charset="0"/>
              </a:rPr>
              <a:t>(технологія)</a:t>
            </a:r>
            <a:r>
              <a:rPr kumimoji="0" lang="uk-UA" altLang="ja-JP" sz="1600" b="0" i="0" u="none" strike="noStrike" cap="none" normalizeH="0" baseline="0" noProof="1">
                <a:ln>
                  <a:noFill/>
                </a:ln>
                <a:solidFill>
                  <a:schemeClr val="tx1"/>
                </a:solidFill>
                <a:effectLst/>
                <a:latin typeface="Arial" pitchFamily="34" charset="0"/>
                <a:cs typeface="Arial" pitchFamily="34" charset="0"/>
              </a:rPr>
              <a:t> </a:t>
            </a:r>
          </a:p>
        </p:txBody>
      </p:sp>
      <p:sp>
        <p:nvSpPr>
          <p:cNvPr id="10241" name="Rectangle 1"/>
          <p:cNvSpPr>
            <a:spLocks noChangeArrowheads="1"/>
          </p:cNvSpPr>
          <p:nvPr/>
        </p:nvSpPr>
        <p:spPr bwMode="auto">
          <a:xfrm>
            <a:off x="1477108" y="1995891"/>
            <a:ext cx="7235552" cy="20928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Галерея «Еволюція приладів для вимірювання часу</a:t>
            </a: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Ніхто достеменно не знає, коли й де виникли перші прилади для вимірювання часу. Більшість учених схиляються до думки, що першими сонячними годинниками стали гномони — вертикальні обеліски зі шкалою, нанесеною на землі, що вимірювали час по довжині утвореної тіні.</a:t>
            </a:r>
            <a:endParaRPr kumimoji="0" lang="uk-UA"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6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Учні 1-4-х класів разом з класними керівниками досліджували тему приладів для вимірювання часу та їх еволюцію. Вони з’ясували, що були та бувають різні годинники: від сонячного годинника до сучасних смарт годинників.</a:t>
            </a:r>
            <a:endParaRPr kumimoji="0" lang="uk-UA"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10" name="Рисунок 9" descr="https://parostok.com.ua/wp-content/uploads/2025/01/yzobrazhenye_viber_2025-01-21_19-19-41-020-300x169.jpg">
            <a:hlinkClick r:id="rId7"/>
          </p:cNvPr>
          <p:cNvPicPr/>
          <p:nvPr/>
        </p:nvPicPr>
        <p:blipFill>
          <a:blip r:embed="rId8"/>
          <a:srcRect/>
          <a:stretch>
            <a:fillRect/>
          </a:stretch>
        </p:blipFill>
        <p:spPr bwMode="auto">
          <a:xfrm>
            <a:off x="8674955" y="1538654"/>
            <a:ext cx="2860675" cy="2417883"/>
          </a:xfrm>
          <a:prstGeom prst="rect">
            <a:avLst/>
          </a:prstGeom>
          <a:noFill/>
          <a:ln w="9525">
            <a:noFill/>
            <a:miter lim="800000"/>
            <a:headEnd/>
            <a:tailEnd/>
          </a:ln>
        </p:spPr>
      </p:pic>
      <p:pic>
        <p:nvPicPr>
          <p:cNvPr id="11" name="Рисунок 10" descr="https://parostok.com.ua/wp-content/uploads/2025/01/yzobrazhenye_viber_2025-01-21_19-36-43-986-300x225.jpg">
            <a:hlinkClick r:id="rId9"/>
          </p:cNvPr>
          <p:cNvPicPr/>
          <p:nvPr/>
        </p:nvPicPr>
        <p:blipFill>
          <a:blip r:embed="rId10"/>
          <a:srcRect/>
          <a:stretch>
            <a:fillRect/>
          </a:stretch>
        </p:blipFill>
        <p:spPr bwMode="auto">
          <a:xfrm>
            <a:off x="7754815" y="4158761"/>
            <a:ext cx="4307669" cy="2699239"/>
          </a:xfrm>
          <a:prstGeom prst="rect">
            <a:avLst/>
          </a:prstGeom>
          <a:noFill/>
          <a:ln w="9525">
            <a:noFill/>
            <a:miter lim="800000"/>
            <a:headEnd/>
            <a:tailEnd/>
          </a:ln>
        </p:spPr>
      </p:pic>
      <p:sp>
        <p:nvSpPr>
          <p:cNvPr id="10242" name="Rectangle 2"/>
          <p:cNvSpPr>
            <a:spLocks noChangeArrowheads="1"/>
          </p:cNvSpPr>
          <p:nvPr/>
        </p:nvSpPr>
        <p:spPr bwMode="auto">
          <a:xfrm>
            <a:off x="1541148" y="4187580"/>
            <a:ext cx="6093071"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600" b="1"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Година спілкування «Пунктуальність. Час»</a:t>
            </a: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Іноді буває що ви приходите на зустріч, а там нікого. Ви півгодини уважно розглядаєте людей, що виходять з метро, а людину, з якою призначена зустріч, все немає. Як ви себе почуваєте? Думаю, не дуже. Хочете, щоб ваша зустріч почалася в позитивному ключі – приходьте вчасно. Саме з цією метою з учнями 8–10-х класів практичним психологом проведено годину спілкування на тему: «Пунктуальність. Час», під час якої поспілкувались про пунктуальність та як правильно та ефективно розподіляти свій час, щоб встигнути все.</a:t>
            </a:r>
            <a:endParaRPr kumimoji="0" lang="uk-UA" sz="1600" b="0" i="0" u="none" strike="noStrike" cap="none" normalizeH="0" baseline="0" dirty="0">
              <a:ln>
                <a:noFill/>
              </a:ln>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1461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a:extLst>
              <a:ext uri="{FF2B5EF4-FFF2-40B4-BE49-F238E27FC236}">
                <a16:creationId xmlns:a16="http://schemas.microsoft.com/office/drawing/2014/main" id="{9B03B319-0043-3E62-7BCB-1A6587FBE593}"/>
              </a:ext>
            </a:extLst>
          </p:cNvPr>
          <p:cNvSpPr/>
          <p:nvPr/>
        </p:nvSpPr>
        <p:spPr>
          <a:xfrm rot="5400000">
            <a:off x="-2663826" y="2789444"/>
            <a:ext cx="6858000" cy="1279112"/>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3">
            <a:extLst>
              <a:ext uri="{FF2B5EF4-FFF2-40B4-BE49-F238E27FC236}">
                <a16:creationId xmlns:a16="http://schemas.microsoft.com/office/drawing/2014/main" id="{D705F302-A66D-5FFA-39F4-1324DE39893F}"/>
              </a:ext>
            </a:extLst>
          </p:cNvPr>
          <p:cNvSpPr/>
          <p:nvPr/>
        </p:nvSpPr>
        <p:spPr>
          <a:xfrm rot="5400000">
            <a:off x="8008620" y="2674620"/>
            <a:ext cx="6858000" cy="1508760"/>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sp>
      <p:sp>
        <p:nvSpPr>
          <p:cNvPr id="2" name="Заголовок 1">
            <a:extLst>
              <a:ext uri="{FF2B5EF4-FFF2-40B4-BE49-F238E27FC236}">
                <a16:creationId xmlns:a16="http://schemas.microsoft.com/office/drawing/2014/main" id="{DE8CB685-80FE-79D3-21D8-F83C0D73371E}"/>
              </a:ext>
            </a:extLst>
          </p:cNvPr>
          <p:cNvSpPr txBox="1">
            <a:spLocks/>
          </p:cNvSpPr>
          <p:nvPr/>
        </p:nvSpPr>
        <p:spPr>
          <a:xfrm>
            <a:off x="0" y="105509"/>
            <a:ext cx="12192000" cy="1634330"/>
          </a:xfrm>
          <a:prstGeom prst="rect">
            <a:avLst/>
          </a:prstGeom>
        </p:spPr>
        <p:txBody>
          <a:bodyPr>
            <a:normAutofit fontScale="97500"/>
          </a:bodyPr>
          <a:lstStyle>
            <a:lvl1pPr algn="ctr" defTabSz="609630" rtl="0" eaLnBrk="1" latinLnBrk="0" hangingPunct="1">
              <a:spcBef>
                <a:spcPct val="0"/>
              </a:spcBef>
              <a:buNone/>
              <a:defRPr sz="2933" kern="1200">
                <a:solidFill>
                  <a:schemeClr val="tx1"/>
                </a:solidFill>
                <a:latin typeface="+mj-lt"/>
                <a:ea typeface="+mj-ea"/>
                <a:cs typeface="+mj-cs"/>
              </a:defRPr>
            </a:lvl1pPr>
          </a:lstStyle>
          <a:p>
            <a:br>
              <a:rPr lang="uk-UA" b="1" dirty="0"/>
            </a:br>
            <a:r>
              <a:rPr lang="uk-UA" sz="6700" b="1" dirty="0">
                <a:latin typeface="Mistral" panose="03090702030407020403" pitchFamily="66" charset="0"/>
              </a:rPr>
              <a:t>СІЧЕНЬ 2025</a:t>
            </a:r>
          </a:p>
        </p:txBody>
      </p:sp>
      <p:sp>
        <p:nvSpPr>
          <p:cNvPr id="13" name="Rectangle 1">
            <a:extLst>
              <a:ext uri="{FF2B5EF4-FFF2-40B4-BE49-F238E27FC236}">
                <a16:creationId xmlns:a16="http://schemas.microsoft.com/office/drawing/2014/main" id="{C89B9D9D-2069-4FD8-912E-1D7E79A1A436}"/>
              </a:ext>
            </a:extLst>
          </p:cNvPr>
          <p:cNvSpPr>
            <a:spLocks noChangeArrowheads="1"/>
          </p:cNvSpPr>
          <p:nvPr/>
        </p:nvSpPr>
        <p:spPr bwMode="auto">
          <a:xfrm>
            <a:off x="1598171" y="1449435"/>
            <a:ext cx="8995657" cy="23391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Зустріч-презентація «Робочий час і час відпочинку»</a:t>
            </a:r>
            <a:endParaRPr lang="ru-RU"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Як навчитися планувати свій час і все встигати? Як правильно розподілити робочий час та час для відпочинку? На ці питання учні 5-7-х класів отримали відповідь під час зустрічі з соціальним педагогом Мариною ГАРМАШ. Учні переконалися, що складання режиму дня важливе для раціонального планування та розподілу часу, щоб вчасно виконувати домашні завдання та мати час на відпочинок, встигати відвідувати різні секції та займатися улюбленою справою та дійшли висновку:  правильно розподілений час упродовж дня — це основа міцного здоров’я, хорошої працездатності й настрою, який допоможе уникнути перевтоми та забезпечить відмінну успішність. Управління часом – це звичка, над якою треба працювати щодня.</a:t>
            </a:r>
            <a:endParaRPr kumimoji="0" lang="uk-UA"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14" name="Рисунок 13">
            <a:extLst>
              <a:ext uri="{FF2B5EF4-FFF2-40B4-BE49-F238E27FC236}">
                <a16:creationId xmlns:a16="http://schemas.microsoft.com/office/drawing/2014/main" id="{CE471F54-C61E-4CC1-A889-10FC9B905F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8360" y="3929858"/>
            <a:ext cx="2873152" cy="2807108"/>
          </a:xfrm>
          <a:prstGeom prst="rect">
            <a:avLst/>
          </a:prstGeom>
        </p:spPr>
      </p:pic>
      <p:pic>
        <p:nvPicPr>
          <p:cNvPr id="15" name="Рисунок 14" descr="https://parostok.com.ua/wp-content/uploads/2025/01/Snymok-krana-2025-01-22-021539-300x169.png">
            <a:hlinkClick r:id="rId6"/>
            <a:extLst>
              <a:ext uri="{FF2B5EF4-FFF2-40B4-BE49-F238E27FC236}">
                <a16:creationId xmlns:a16="http://schemas.microsoft.com/office/drawing/2014/main" id="{D12C3395-E2F5-46B7-82D0-70A4E2BDB65F}"/>
              </a:ext>
            </a:extLst>
          </p:cNvPr>
          <p:cNvPicPr/>
          <p:nvPr/>
        </p:nvPicPr>
        <p:blipFill>
          <a:blip r:embed="rId7"/>
          <a:srcRect/>
          <a:stretch>
            <a:fillRect/>
          </a:stretch>
        </p:blipFill>
        <p:spPr bwMode="auto">
          <a:xfrm>
            <a:off x="6113780" y="4008516"/>
            <a:ext cx="3600706" cy="2524466"/>
          </a:xfrm>
          <a:prstGeom prst="rect">
            <a:avLst/>
          </a:prstGeom>
          <a:noFill/>
          <a:ln w="9525">
            <a:noFill/>
            <a:miter lim="800000"/>
            <a:headEnd/>
            <a:tailEnd/>
          </a:ln>
        </p:spPr>
      </p:pic>
    </p:spTree>
    <p:extLst>
      <p:ext uri="{BB962C8B-B14F-4D97-AF65-F5344CB8AC3E}">
        <p14:creationId xmlns:p14="http://schemas.microsoft.com/office/powerpoint/2010/main" val="872171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CF5398D1-AB62-C883-ECE5-053659C3AB8D}"/>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584200" y="-238541"/>
            <a:ext cx="13395960" cy="1467997"/>
          </a:xfrm>
          <a:prstGeom prst="rect">
            <a:avLst/>
          </a:prstGeom>
        </p:spPr>
      </p:pic>
      <p:sp>
        <p:nvSpPr>
          <p:cNvPr id="3" name="Freeform 3">
            <a:extLst>
              <a:ext uri="{FF2B5EF4-FFF2-40B4-BE49-F238E27FC236}">
                <a16:creationId xmlns:a16="http://schemas.microsoft.com/office/drawing/2014/main" id="{9B03B319-0043-3E62-7BCB-1A6587FBE593}"/>
              </a:ext>
            </a:extLst>
          </p:cNvPr>
          <p:cNvSpPr/>
          <p:nvPr/>
        </p:nvSpPr>
        <p:spPr>
          <a:xfrm rot="5400000">
            <a:off x="-2463605" y="2885635"/>
            <a:ext cx="6858000" cy="1086729"/>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3">
            <a:extLst>
              <a:ext uri="{FF2B5EF4-FFF2-40B4-BE49-F238E27FC236}">
                <a16:creationId xmlns:a16="http://schemas.microsoft.com/office/drawing/2014/main" id="{D705F302-A66D-5FFA-39F4-1324DE39893F}"/>
              </a:ext>
            </a:extLst>
          </p:cNvPr>
          <p:cNvSpPr/>
          <p:nvPr/>
        </p:nvSpPr>
        <p:spPr>
          <a:xfrm rot="5400000">
            <a:off x="8008620" y="2674620"/>
            <a:ext cx="6858000" cy="1508760"/>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sp>
      <p:sp>
        <p:nvSpPr>
          <p:cNvPr id="2" name="Заголовок 1">
            <a:extLst>
              <a:ext uri="{FF2B5EF4-FFF2-40B4-BE49-F238E27FC236}">
                <a16:creationId xmlns:a16="http://schemas.microsoft.com/office/drawing/2014/main" id="{DE8CB685-80FE-79D3-21D8-F83C0D73371E}"/>
              </a:ext>
            </a:extLst>
          </p:cNvPr>
          <p:cNvSpPr txBox="1">
            <a:spLocks/>
          </p:cNvSpPr>
          <p:nvPr/>
        </p:nvSpPr>
        <p:spPr>
          <a:xfrm>
            <a:off x="-298316" y="295176"/>
            <a:ext cx="11489635" cy="1361922"/>
          </a:xfrm>
          <a:prstGeom prst="rect">
            <a:avLst/>
          </a:prstGeom>
        </p:spPr>
        <p:txBody>
          <a:bodyPr>
            <a:normAutofit fontScale="90000" lnSpcReduction="10000"/>
          </a:bodyPr>
          <a:lstStyle>
            <a:lvl1pPr algn="ctr" defTabSz="609630" rtl="0" eaLnBrk="1" latinLnBrk="0" hangingPunct="1">
              <a:spcBef>
                <a:spcPct val="0"/>
              </a:spcBef>
              <a:buNone/>
              <a:defRPr sz="2933" kern="1200">
                <a:solidFill>
                  <a:schemeClr val="tx1"/>
                </a:solidFill>
                <a:latin typeface="+mj-lt"/>
                <a:ea typeface="+mj-ea"/>
                <a:cs typeface="+mj-cs"/>
              </a:defRPr>
            </a:lvl1pPr>
          </a:lstStyle>
          <a:p>
            <a:br>
              <a:rPr lang="uk-UA" b="1" dirty="0"/>
            </a:br>
            <a:r>
              <a:rPr lang="uk-UA" b="1" dirty="0"/>
              <a:t>СЕРЕДА           </a:t>
            </a:r>
            <a:r>
              <a:rPr lang="en-US" b="1" dirty="0"/>
              <a:t>       </a:t>
            </a:r>
            <a:r>
              <a:rPr lang="uk-UA" sz="6700" b="1" dirty="0">
                <a:latin typeface="Mistral" panose="03090702030407020403" pitchFamily="66" charset="0"/>
              </a:rPr>
              <a:t>СІЧЕНЬ 2025</a:t>
            </a:r>
          </a:p>
        </p:txBody>
      </p:sp>
      <p:graphicFrame>
        <p:nvGraphicFramePr>
          <p:cNvPr id="10" name="Таблиця 10">
            <a:extLst>
              <a:ext uri="{FF2B5EF4-FFF2-40B4-BE49-F238E27FC236}">
                <a16:creationId xmlns:a16="http://schemas.microsoft.com/office/drawing/2014/main" id="{44622AEA-EE4C-F092-6D16-DE2010EEFAD7}"/>
              </a:ext>
            </a:extLst>
          </p:cNvPr>
          <p:cNvGraphicFramePr>
            <a:graphicFrameLocks noGrp="1"/>
          </p:cNvGraphicFramePr>
          <p:nvPr>
            <p:extLst>
              <p:ext uri="{D42A27DB-BD31-4B8C-83A1-F6EECF244321}">
                <p14:modId xmlns:p14="http://schemas.microsoft.com/office/powerpoint/2010/main" val="2673082335"/>
              </p:ext>
            </p:extLst>
          </p:nvPr>
        </p:nvGraphicFramePr>
        <p:xfrm>
          <a:off x="10005646" y="2392654"/>
          <a:ext cx="1457960" cy="2743200"/>
        </p:xfrm>
        <a:graphic>
          <a:graphicData uri="http://schemas.openxmlformats.org/drawingml/2006/table">
            <a:tbl>
              <a:tblPr firstRow="1" bandRow="1">
                <a:tableStyleId>{2D5ABB26-0587-4C30-8999-92F81FD0307C}</a:tableStyleId>
              </a:tblPr>
              <a:tblGrid>
                <a:gridCol w="208280">
                  <a:extLst>
                    <a:ext uri="{9D8B030D-6E8A-4147-A177-3AD203B41FA5}">
                      <a16:colId xmlns:a16="http://schemas.microsoft.com/office/drawing/2014/main" val="4067496272"/>
                    </a:ext>
                  </a:extLst>
                </a:gridCol>
                <a:gridCol w="208280">
                  <a:extLst>
                    <a:ext uri="{9D8B030D-6E8A-4147-A177-3AD203B41FA5}">
                      <a16:colId xmlns:a16="http://schemas.microsoft.com/office/drawing/2014/main" val="1857346858"/>
                    </a:ext>
                  </a:extLst>
                </a:gridCol>
                <a:gridCol w="208280">
                  <a:extLst>
                    <a:ext uri="{9D8B030D-6E8A-4147-A177-3AD203B41FA5}">
                      <a16:colId xmlns:a16="http://schemas.microsoft.com/office/drawing/2014/main" val="1053638357"/>
                    </a:ext>
                  </a:extLst>
                </a:gridCol>
                <a:gridCol w="208280">
                  <a:extLst>
                    <a:ext uri="{9D8B030D-6E8A-4147-A177-3AD203B41FA5}">
                      <a16:colId xmlns:a16="http://schemas.microsoft.com/office/drawing/2014/main" val="1392138799"/>
                    </a:ext>
                  </a:extLst>
                </a:gridCol>
                <a:gridCol w="208280">
                  <a:extLst>
                    <a:ext uri="{9D8B030D-6E8A-4147-A177-3AD203B41FA5}">
                      <a16:colId xmlns:a16="http://schemas.microsoft.com/office/drawing/2014/main" val="4177072678"/>
                    </a:ext>
                  </a:extLst>
                </a:gridCol>
                <a:gridCol w="208280">
                  <a:extLst>
                    <a:ext uri="{9D8B030D-6E8A-4147-A177-3AD203B41FA5}">
                      <a16:colId xmlns:a16="http://schemas.microsoft.com/office/drawing/2014/main" val="809643287"/>
                    </a:ext>
                  </a:extLst>
                </a:gridCol>
                <a:gridCol w="208280">
                  <a:extLst>
                    <a:ext uri="{9D8B030D-6E8A-4147-A177-3AD203B41FA5}">
                      <a16:colId xmlns:a16="http://schemas.microsoft.com/office/drawing/2014/main" val="3318475677"/>
                    </a:ext>
                  </a:extLst>
                </a:gridCol>
              </a:tblGrid>
              <a:tr h="187378">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extLst>
                  <a:ext uri="{0D108BD9-81ED-4DB2-BD59-A6C34878D82A}">
                    <a16:rowId xmlns:a16="http://schemas.microsoft.com/office/drawing/2014/main" val="95373360"/>
                  </a:ext>
                </a:extLst>
              </a:tr>
              <a:tr h="187378">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solidFill>
                          <a:srgbClr val="FF0000"/>
                        </a:solidFill>
                        <a:latin typeface="Mistral" panose="03090702030407020403" pitchFamily="66" charset="0"/>
                      </a:endParaRPr>
                    </a:p>
                  </a:txBody>
                  <a:tcPr anchor="ctr"/>
                </a:tc>
                <a:tc>
                  <a:txBody>
                    <a:bodyPr/>
                    <a:lstStyle/>
                    <a:p>
                      <a:pPr algn="ctr"/>
                      <a:endParaRPr lang="uk-UA" sz="2400" b="1" dirty="0">
                        <a:solidFill>
                          <a:srgbClr val="FF0000"/>
                        </a:solidFill>
                        <a:latin typeface="Mistral" panose="03090702030407020403" pitchFamily="66" charset="0"/>
                      </a:endParaRPr>
                    </a:p>
                  </a:txBody>
                  <a:tcPr anchor="ctr"/>
                </a:tc>
                <a:extLst>
                  <a:ext uri="{0D108BD9-81ED-4DB2-BD59-A6C34878D82A}">
                    <a16:rowId xmlns:a16="http://schemas.microsoft.com/office/drawing/2014/main" val="3937279866"/>
                  </a:ext>
                </a:extLst>
              </a:tr>
              <a:tr h="187378">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solidFill>
                          <a:srgbClr val="FF0000"/>
                        </a:solidFill>
                        <a:latin typeface="Mistral" panose="03090702030407020403" pitchFamily="66" charset="0"/>
                      </a:endParaRPr>
                    </a:p>
                  </a:txBody>
                  <a:tcPr anchor="ctr"/>
                </a:tc>
                <a:tc>
                  <a:txBody>
                    <a:bodyPr/>
                    <a:lstStyle/>
                    <a:p>
                      <a:pPr algn="ctr"/>
                      <a:endParaRPr lang="uk-UA" sz="2400" b="1" dirty="0">
                        <a:solidFill>
                          <a:srgbClr val="FF0000"/>
                        </a:solidFill>
                        <a:latin typeface="Mistral" panose="03090702030407020403" pitchFamily="66" charset="0"/>
                      </a:endParaRPr>
                    </a:p>
                  </a:txBody>
                  <a:tcPr anchor="ctr"/>
                </a:tc>
                <a:extLst>
                  <a:ext uri="{0D108BD9-81ED-4DB2-BD59-A6C34878D82A}">
                    <a16:rowId xmlns:a16="http://schemas.microsoft.com/office/drawing/2014/main" val="150438873"/>
                  </a:ext>
                </a:extLst>
              </a:tr>
              <a:tr h="187378">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solidFill>
                          <a:srgbClr val="FF0000"/>
                        </a:solidFill>
                        <a:latin typeface="Mistral" panose="03090702030407020403" pitchFamily="66" charset="0"/>
                      </a:endParaRPr>
                    </a:p>
                  </a:txBody>
                  <a:tcPr anchor="ctr"/>
                </a:tc>
                <a:tc>
                  <a:txBody>
                    <a:bodyPr/>
                    <a:lstStyle/>
                    <a:p>
                      <a:pPr algn="ctr"/>
                      <a:endParaRPr lang="uk-UA" sz="2400" b="1" dirty="0">
                        <a:solidFill>
                          <a:srgbClr val="FF0000"/>
                        </a:solidFill>
                        <a:latin typeface="Mistral" panose="03090702030407020403" pitchFamily="66" charset="0"/>
                      </a:endParaRPr>
                    </a:p>
                  </a:txBody>
                  <a:tcPr anchor="ctr"/>
                </a:tc>
                <a:extLst>
                  <a:ext uri="{0D108BD9-81ED-4DB2-BD59-A6C34878D82A}">
                    <a16:rowId xmlns:a16="http://schemas.microsoft.com/office/drawing/2014/main" val="3900305007"/>
                  </a:ext>
                </a:extLst>
              </a:tr>
              <a:tr h="187378">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solidFill>
                          <a:srgbClr val="FF0000"/>
                        </a:solidFill>
                        <a:latin typeface="Mistral" panose="03090702030407020403" pitchFamily="66" charset="0"/>
                      </a:endParaRPr>
                    </a:p>
                  </a:txBody>
                  <a:tcPr anchor="ctr"/>
                </a:tc>
                <a:tc>
                  <a:txBody>
                    <a:bodyPr/>
                    <a:lstStyle/>
                    <a:p>
                      <a:pPr algn="ctr"/>
                      <a:endParaRPr lang="uk-UA" sz="2400" b="1" dirty="0">
                        <a:solidFill>
                          <a:srgbClr val="FF0000"/>
                        </a:solidFill>
                        <a:latin typeface="Mistral" panose="03090702030407020403" pitchFamily="66" charset="0"/>
                      </a:endParaRPr>
                    </a:p>
                  </a:txBody>
                  <a:tcPr anchor="ctr"/>
                </a:tc>
                <a:extLst>
                  <a:ext uri="{0D108BD9-81ED-4DB2-BD59-A6C34878D82A}">
                    <a16:rowId xmlns:a16="http://schemas.microsoft.com/office/drawing/2014/main" val="3094135839"/>
                  </a:ext>
                </a:extLst>
              </a:tr>
              <a:tr h="187378">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b="1" dirty="0">
                        <a:latin typeface="Mistral" panose="03090702030407020403" pitchFamily="66" charset="0"/>
                      </a:endParaRPr>
                    </a:p>
                  </a:txBody>
                  <a:tcPr anchor="ctr"/>
                </a:tc>
                <a:tc>
                  <a:txBody>
                    <a:bodyPr/>
                    <a:lstStyle/>
                    <a:p>
                      <a:pPr algn="ctr"/>
                      <a:endParaRPr lang="uk-UA" sz="2400" dirty="0">
                        <a:latin typeface="Mistral" panose="03090702030407020403" pitchFamily="66" charset="0"/>
                      </a:endParaRPr>
                    </a:p>
                  </a:txBody>
                  <a:tcPr anchor="ctr"/>
                </a:tc>
                <a:tc>
                  <a:txBody>
                    <a:bodyPr/>
                    <a:lstStyle/>
                    <a:p>
                      <a:pPr algn="ctr"/>
                      <a:endParaRPr lang="uk-UA" sz="2400" dirty="0">
                        <a:latin typeface="Mistral" panose="03090702030407020403" pitchFamily="66" charset="0"/>
                      </a:endParaRPr>
                    </a:p>
                  </a:txBody>
                  <a:tcPr anchor="ctr"/>
                </a:tc>
                <a:extLst>
                  <a:ext uri="{0D108BD9-81ED-4DB2-BD59-A6C34878D82A}">
                    <a16:rowId xmlns:a16="http://schemas.microsoft.com/office/drawing/2014/main" val="1005460538"/>
                  </a:ext>
                </a:extLst>
              </a:tr>
            </a:tbl>
          </a:graphicData>
        </a:graphic>
      </p:graphicFrame>
      <p:sp>
        <p:nvSpPr>
          <p:cNvPr id="7" name="Прямоугольник 6"/>
          <p:cNvSpPr/>
          <p:nvPr/>
        </p:nvSpPr>
        <p:spPr>
          <a:xfrm>
            <a:off x="0" y="1248508"/>
            <a:ext cx="923330" cy="3393830"/>
          </a:xfrm>
          <a:prstGeom prst="rect">
            <a:avLst/>
          </a:prstGeom>
        </p:spPr>
        <p:txBody>
          <a:bodyPr vert="vert270" wrap="square">
            <a:spAutoFit/>
          </a:bodyPr>
          <a:lstStyle/>
          <a:p>
            <a:r>
              <a:rPr lang="uk-UA" sz="4800" b="1" dirty="0">
                <a:solidFill>
                  <a:srgbClr val="002060"/>
                </a:solidFill>
              </a:rPr>
              <a:t>22.01.2025</a:t>
            </a:r>
          </a:p>
        </p:txBody>
      </p:sp>
      <p:pic>
        <p:nvPicPr>
          <p:cNvPr id="8" name="Рисунок 7" descr="e21fdd.png"/>
          <p:cNvPicPr/>
          <p:nvPr/>
        </p:nvPicPr>
        <p:blipFill>
          <a:blip r:embed="rId6" cstate="print"/>
          <a:srcRect l="40865" r="38031" b="23529"/>
          <a:stretch>
            <a:fillRect/>
          </a:stretch>
        </p:blipFill>
        <p:spPr>
          <a:xfrm>
            <a:off x="1723390" y="917986"/>
            <a:ext cx="369570" cy="792480"/>
          </a:xfrm>
          <a:prstGeom prst="rect">
            <a:avLst/>
          </a:prstGeom>
        </p:spPr>
      </p:pic>
      <p:sp>
        <p:nvSpPr>
          <p:cNvPr id="6145" name="Rectangle 1"/>
          <p:cNvSpPr>
            <a:spLocks noChangeArrowheads="1"/>
          </p:cNvSpPr>
          <p:nvPr/>
        </p:nvSpPr>
        <p:spPr bwMode="auto">
          <a:xfrm>
            <a:off x="1027185" y="1454119"/>
            <a:ext cx="357847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ja-JP" b="1" i="0" u="none" strike="noStrike" cap="none" normalizeH="0" baseline="0" noProof="1">
                <a:ln>
                  <a:noFill/>
                </a:ln>
                <a:solidFill>
                  <a:srgbClr val="7030A0"/>
                </a:solidFill>
                <a:effectLst/>
                <a:latin typeface="Times New Roman" pitchFamily="18" charset="0"/>
                <a:ea typeface="Times New Roman" pitchFamily="18" charset="0"/>
                <a:cs typeface="Times New Roman" pitchFamily="18" charset="0"/>
              </a:rPr>
              <a:t>Engineering</a:t>
            </a:r>
            <a:endParaRPr kumimoji="0" lang="uk-UA" altLang="ja-JP" b="0" i="0" u="none" strike="noStrike" cap="none" normalizeH="0" baseline="0" noProof="1">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ja-JP" b="1" i="0" u="none" strike="noStrike" cap="none" normalizeH="0" baseline="0" noProof="1">
                <a:ln>
                  <a:noFill/>
                </a:ln>
                <a:solidFill>
                  <a:srgbClr val="7030A0"/>
                </a:solidFill>
                <a:effectLst/>
                <a:latin typeface="Times New Roman" pitchFamily="18" charset="0"/>
                <a:ea typeface="Times New Roman" pitchFamily="18" charset="0"/>
                <a:cs typeface="Times New Roman" pitchFamily="18" charset="0"/>
              </a:rPr>
              <a:t>(технічна творчість</a:t>
            </a:r>
            <a:r>
              <a:rPr kumimoji="0" lang="uk-UA" altLang="ja-JP" sz="1400" b="1" i="0" u="none" strike="noStrike" cap="none" normalizeH="0" baseline="0" noProof="1">
                <a:ln>
                  <a:noFill/>
                </a:ln>
                <a:solidFill>
                  <a:srgbClr val="7030A0"/>
                </a:solidFill>
                <a:effectLst/>
                <a:latin typeface="Times New Roman" pitchFamily="18" charset="0"/>
                <a:ea typeface="Times New Roman" pitchFamily="18" charset="0"/>
                <a:cs typeface="Times New Roman" pitchFamily="18" charset="0"/>
              </a:rPr>
              <a:t>)</a:t>
            </a:r>
            <a:endParaRPr kumimoji="0" lang="uk-UA" altLang="ja-JP" sz="1800" b="0" i="0" u="none" strike="noStrike" cap="none" normalizeH="0" baseline="0" noProof="1">
              <a:ln>
                <a:noFill/>
              </a:ln>
              <a:solidFill>
                <a:schemeClr val="tx1"/>
              </a:solidFill>
              <a:effectLst/>
              <a:latin typeface="Arial" pitchFamily="34" charset="0"/>
              <a:cs typeface="Arial" pitchFamily="34" charset="0"/>
            </a:endParaRPr>
          </a:p>
        </p:txBody>
      </p:sp>
      <p:sp>
        <p:nvSpPr>
          <p:cNvPr id="8193" name="Rectangle 1"/>
          <p:cNvSpPr>
            <a:spLocks noChangeArrowheads="1"/>
          </p:cNvSpPr>
          <p:nvPr/>
        </p:nvSpPr>
        <p:spPr bwMode="auto">
          <a:xfrm>
            <a:off x="56755" y="2112962"/>
            <a:ext cx="5711687"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Тиждень STEM-STEAM іще триває!</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Середа всіх зустрічає –</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Працьовитих і кмітливих,</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Всіх дотепних і питливих…</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Тож, сьогодні </a:t>
            </a:r>
            <a:r>
              <a:rPr kumimoji="0" lang="uk-UA" sz="1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ізрання</a:t>
            </a: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Наші учні потрудились</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уроках трудового навчання!</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Презентуємо охоче</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наші творчі надбання.</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Лиш погляньте на колаж,</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Тут годинники для вас:</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Механічні, електричні,</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 квітів і футуристичні!</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Досить жити навмання –</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Ось вам розпорядок дня!</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для тих, хто має сумнів,</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Що на вулицю вдягати,</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Майку, шорти чи жакет,</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Ми створили </a:t>
            </a:r>
            <a:r>
              <a:rPr kumimoji="0" lang="uk-UA" sz="1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супер-класний</a:t>
            </a:r>
            <a:b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Для </a:t>
            </a:r>
            <a:r>
              <a:rPr kumimoji="0" lang="uk-UA" sz="1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підказочок</a:t>
            </a:r>
            <a:r>
              <a:rPr kumimoji="0" lang="uk-UA" sz="1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макет!</a:t>
            </a:r>
            <a:endParaRPr kumimoji="0" lang="uk-UA"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13" name="Рисунок 12" descr="https://parostok.com.ua/wp-content/uploads/2025/01/yzobrazhenye_viber_2025-01-22_18-55-10-671-200x300.jpg">
            <a:hlinkClick r:id="rId7"/>
          </p:cNvPr>
          <p:cNvPicPr/>
          <p:nvPr/>
        </p:nvPicPr>
        <p:blipFill>
          <a:blip r:embed="rId8"/>
          <a:srcRect/>
          <a:stretch>
            <a:fillRect/>
          </a:stretch>
        </p:blipFill>
        <p:spPr bwMode="auto">
          <a:xfrm>
            <a:off x="4503561" y="1978402"/>
            <a:ext cx="3133246" cy="4680671"/>
          </a:xfrm>
          <a:prstGeom prst="rect">
            <a:avLst/>
          </a:prstGeom>
          <a:noFill/>
          <a:ln w="9525">
            <a:noFill/>
            <a:miter lim="800000"/>
            <a:headEnd/>
            <a:tailEnd/>
          </a:ln>
        </p:spPr>
      </p:pic>
      <p:pic>
        <p:nvPicPr>
          <p:cNvPr id="15" name="Рисунок 14" descr="https://parostok.com.ua/wp-content/uploads/2025/01/yzobrazhenye_viber_2025-01-22_18-55-11-117-200x300.jpg">
            <a:hlinkClick r:id="rId9"/>
          </p:cNvPr>
          <p:cNvPicPr/>
          <p:nvPr/>
        </p:nvPicPr>
        <p:blipFill>
          <a:blip r:embed="rId10"/>
          <a:srcRect/>
          <a:stretch>
            <a:fillRect/>
          </a:stretch>
        </p:blipFill>
        <p:spPr bwMode="auto">
          <a:xfrm>
            <a:off x="9649225" y="976137"/>
            <a:ext cx="2215662" cy="2860675"/>
          </a:xfrm>
          <a:prstGeom prst="rect">
            <a:avLst/>
          </a:prstGeom>
          <a:noFill/>
          <a:ln w="9525">
            <a:noFill/>
            <a:miter lim="800000"/>
            <a:headEnd/>
            <a:tailEnd/>
          </a:ln>
        </p:spPr>
      </p:pic>
      <p:pic>
        <p:nvPicPr>
          <p:cNvPr id="16" name="Рисунок 15" descr="https://parostok.com.ua/wp-content/uploads/2025/01/yzobrazhenye_viber_2025-01-22_18-55-11-737-200x300.jpg">
            <a:hlinkClick r:id="rId11"/>
          </p:cNvPr>
          <p:cNvPicPr/>
          <p:nvPr/>
        </p:nvPicPr>
        <p:blipFill>
          <a:blip r:embed="rId12"/>
          <a:srcRect/>
          <a:stretch>
            <a:fillRect/>
          </a:stretch>
        </p:blipFill>
        <p:spPr bwMode="auto">
          <a:xfrm>
            <a:off x="8509390" y="3798398"/>
            <a:ext cx="2215662" cy="2860675"/>
          </a:xfrm>
          <a:prstGeom prst="rect">
            <a:avLst/>
          </a:prstGeom>
          <a:noFill/>
          <a:ln w="9525">
            <a:noFill/>
            <a:miter lim="800000"/>
            <a:headEnd/>
            <a:tailEnd/>
          </a:ln>
        </p:spPr>
      </p:pic>
      <p:sp>
        <p:nvSpPr>
          <p:cNvPr id="17" name="Rectangle 1">
            <a:extLst>
              <a:ext uri="{FF2B5EF4-FFF2-40B4-BE49-F238E27FC236}">
                <a16:creationId xmlns:a16="http://schemas.microsoft.com/office/drawing/2014/main" id="{58EEDACA-1F96-4736-951D-E69A3B699F02}"/>
              </a:ext>
            </a:extLst>
          </p:cNvPr>
          <p:cNvSpPr>
            <a:spLocks noChangeArrowheads="1"/>
          </p:cNvSpPr>
          <p:nvPr/>
        </p:nvSpPr>
        <p:spPr bwMode="auto">
          <a:xfrm>
            <a:off x="4189534" y="1609070"/>
            <a:ext cx="35784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800" b="0" i="0" u="none" strike="noStrike" cap="none" normalizeH="0" baseline="0" dirty="0">
                <a:ln>
                  <a:noFill/>
                </a:ln>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STEM</a:t>
            </a:r>
            <a:r>
              <a:rPr kumimoji="0" lang="uk-UA" altLang="ja-JP" b="1" i="0" u="none" strike="noStrike" cap="none" normalizeH="0" baseline="0" noProof="1">
                <a:ln>
                  <a:noFill/>
                </a:ln>
                <a:solidFill>
                  <a:srgbClr val="7030A0"/>
                </a:solidFill>
                <a:effectLst/>
                <a:latin typeface="Times New Roman" pitchFamily="18" charset="0"/>
                <a:ea typeface="Times New Roman" pitchFamily="18" charset="0"/>
                <a:cs typeface="Times New Roman" pitchFamily="18" charset="0"/>
              </a:rPr>
              <a:t>-майстерня</a:t>
            </a:r>
            <a:endParaRPr kumimoji="0" lang="uk-UA" altLang="ja-JP" sz="1800" b="0" i="0" u="none" strike="noStrike" cap="none" normalizeH="0" baseline="0" noProof="1">
              <a:ln>
                <a:noFill/>
              </a:ln>
              <a:solidFill>
                <a:srgbClr val="7030A0"/>
              </a:solidFill>
              <a:effectLst/>
              <a:latin typeface="Arial" pitchFamily="34" charset="0"/>
              <a:cs typeface="Arial" pitchFamily="34" charset="0"/>
            </a:endParaRPr>
          </a:p>
        </p:txBody>
      </p:sp>
      <p:pic>
        <p:nvPicPr>
          <p:cNvPr id="14" name="Рисунок 13" descr="https://parostok.com.ua/wp-content/uploads/2025/01/yzobrazhenye_viber_2025-01-22_21-34-15-082-210x300.jpg">
            <a:hlinkClick r:id="rId13"/>
          </p:cNvPr>
          <p:cNvPicPr/>
          <p:nvPr/>
        </p:nvPicPr>
        <p:blipFill>
          <a:blip r:embed="rId14"/>
          <a:srcRect/>
          <a:stretch>
            <a:fillRect/>
          </a:stretch>
        </p:blipFill>
        <p:spPr bwMode="auto">
          <a:xfrm>
            <a:off x="7636807" y="2454078"/>
            <a:ext cx="1980414" cy="2743200"/>
          </a:xfrm>
          <a:prstGeom prst="rect">
            <a:avLst/>
          </a:prstGeom>
          <a:noFill/>
          <a:ln w="9525">
            <a:noFill/>
            <a:miter lim="800000"/>
            <a:headEnd/>
            <a:tailEnd/>
          </a:ln>
        </p:spPr>
      </p:pic>
    </p:spTree>
    <p:extLst>
      <p:ext uri="{BB962C8B-B14F-4D97-AF65-F5344CB8AC3E}">
        <p14:creationId xmlns:p14="http://schemas.microsoft.com/office/powerpoint/2010/main" val="1321965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irko\OneDrive\Desktop\yzobrazhenye_viber_2025-01-22_20-07-23-046-300x225.jpg"/>
          <p:cNvPicPr>
            <a:picLocks noChangeAspect="1" noChangeArrowheads="1"/>
          </p:cNvPicPr>
          <p:nvPr/>
        </p:nvPicPr>
        <p:blipFill>
          <a:blip r:embed="rId2"/>
          <a:srcRect/>
          <a:stretch>
            <a:fillRect/>
          </a:stretch>
        </p:blipFill>
        <p:spPr bwMode="auto">
          <a:xfrm>
            <a:off x="702365" y="2561802"/>
            <a:ext cx="6567854" cy="3794126"/>
          </a:xfrm>
          <a:prstGeom prst="rect">
            <a:avLst/>
          </a:prstGeom>
          <a:noFill/>
        </p:spPr>
      </p:pic>
      <p:sp>
        <p:nvSpPr>
          <p:cNvPr id="7169" name="Rectangle 1"/>
          <p:cNvSpPr>
            <a:spLocks noChangeArrowheads="1"/>
          </p:cNvSpPr>
          <p:nvPr/>
        </p:nvSpPr>
        <p:spPr bwMode="auto">
          <a:xfrm>
            <a:off x="702365" y="208224"/>
            <a:ext cx="8837251"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 світі </a:t>
            </a:r>
            <a:r>
              <a:rPr kumimoji="0" lang="uk-UA" b="1" i="0" u="none" strike="noStrike" cap="none" normalizeH="0" baseline="0" noProof="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Scratch все можливо!</a:t>
            </a:r>
            <a:endParaRPr kumimoji="0" lang="en-US" b="1" i="0" u="none" strike="noStrike" cap="none" normalizeH="0" baseline="0" noProof="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uk-UA" b="1" i="0" u="none" strike="noStrike" cap="none" normalizeH="0" baseline="0" noProof="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noProof="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Учні 5-7 класів довели, що уява – це суперсила. Під час заняття Скретч-історії у часі “</a:t>
            </a:r>
            <a:r>
              <a:rPr kumimoji="0" lang="uk-UA" b="1" i="0" u="none" strike="noStrike" cap="none" normalizeH="0" baseline="0" noProof="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Мандрівка в часі зі Scratch</a:t>
            </a:r>
            <a:r>
              <a:rPr kumimoji="0" lang="uk-UA" b="0" i="0" u="none" strike="noStrike" cap="none" normalizeH="0" baseline="0" noProof="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діти поринули у навички кодування, логічного милення та створення власних історій про час подорожуючи крізь епохи. Scratch дозволив кожній ідеї знайти своє місце у часі та просторі</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3D2DF23-D54B-4954-9C8D-36E295951C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2383" y="242232"/>
            <a:ext cx="2259617" cy="200859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id="{F16AE263-2010-4FD0-A7B0-81AD5B01AC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5342" y="2548633"/>
            <a:ext cx="3842238" cy="3820464"/>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CF5398D1-AB62-C883-ECE5-053659C3AB8D}"/>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584200" y="-238541"/>
            <a:ext cx="13395960" cy="1467997"/>
          </a:xfrm>
          <a:prstGeom prst="rect">
            <a:avLst/>
          </a:prstGeom>
        </p:spPr>
      </p:pic>
      <p:sp>
        <p:nvSpPr>
          <p:cNvPr id="3" name="Freeform 3">
            <a:extLst>
              <a:ext uri="{FF2B5EF4-FFF2-40B4-BE49-F238E27FC236}">
                <a16:creationId xmlns:a16="http://schemas.microsoft.com/office/drawing/2014/main" id="{9B03B319-0043-3E62-7BCB-1A6587FBE593}"/>
              </a:ext>
            </a:extLst>
          </p:cNvPr>
          <p:cNvSpPr/>
          <p:nvPr/>
        </p:nvSpPr>
        <p:spPr>
          <a:xfrm rot="5400000">
            <a:off x="-2441624" y="2907616"/>
            <a:ext cx="6858000" cy="1042768"/>
          </a:xfrm>
          <a:custGeom>
            <a:avLst/>
            <a:gdLst/>
            <a:ahLst/>
            <a:cxnLst/>
            <a:rect l="l" t="t" r="r" b="b"/>
            <a:pathLst>
              <a:path w="10287000" h="2263140">
                <a:moveTo>
                  <a:pt x="0" y="0"/>
                </a:moveTo>
                <a:lnTo>
                  <a:pt x="10287000" y="0"/>
                </a:lnTo>
                <a:lnTo>
                  <a:pt x="10287000" y="2263140"/>
                </a:lnTo>
                <a:lnTo>
                  <a:pt x="0" y="22631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 name="Заголовок 1">
            <a:extLst>
              <a:ext uri="{FF2B5EF4-FFF2-40B4-BE49-F238E27FC236}">
                <a16:creationId xmlns:a16="http://schemas.microsoft.com/office/drawing/2014/main" id="{DE8CB685-80FE-79D3-21D8-F83C0D73371E}"/>
              </a:ext>
            </a:extLst>
          </p:cNvPr>
          <p:cNvSpPr txBox="1">
            <a:spLocks/>
          </p:cNvSpPr>
          <p:nvPr/>
        </p:nvSpPr>
        <p:spPr>
          <a:xfrm>
            <a:off x="0" y="414275"/>
            <a:ext cx="12192000" cy="1325563"/>
          </a:xfrm>
          <a:prstGeom prst="rect">
            <a:avLst/>
          </a:prstGeom>
        </p:spPr>
        <p:txBody>
          <a:bodyPr>
            <a:normAutofit fontScale="90000" lnSpcReduction="10000"/>
          </a:bodyPr>
          <a:lstStyle>
            <a:lvl1pPr algn="ctr" defTabSz="609630" rtl="0" eaLnBrk="1" latinLnBrk="0" hangingPunct="1">
              <a:spcBef>
                <a:spcPct val="0"/>
              </a:spcBef>
              <a:buNone/>
              <a:defRPr sz="2933" kern="1200">
                <a:solidFill>
                  <a:schemeClr val="tx1"/>
                </a:solidFill>
                <a:latin typeface="+mj-lt"/>
                <a:ea typeface="+mj-ea"/>
                <a:cs typeface="+mj-cs"/>
              </a:defRPr>
            </a:lvl1pPr>
          </a:lstStyle>
          <a:p>
            <a:br>
              <a:rPr lang="uk-UA" b="1" dirty="0"/>
            </a:br>
            <a:r>
              <a:rPr lang="uk-UA" b="1" dirty="0"/>
              <a:t>ЧЕТВЕРГ            </a:t>
            </a:r>
            <a:r>
              <a:rPr lang="uk-UA" sz="6700" b="1" dirty="0">
                <a:latin typeface="Mistral" panose="03090702030407020403" pitchFamily="66" charset="0"/>
              </a:rPr>
              <a:t>СІЧЕНЬ 2025</a:t>
            </a:r>
          </a:p>
        </p:txBody>
      </p:sp>
      <p:sp>
        <p:nvSpPr>
          <p:cNvPr id="6" name="Прямоугольник 5"/>
          <p:cNvSpPr/>
          <p:nvPr/>
        </p:nvSpPr>
        <p:spPr>
          <a:xfrm>
            <a:off x="0" y="1151792"/>
            <a:ext cx="923330" cy="3543300"/>
          </a:xfrm>
          <a:prstGeom prst="rect">
            <a:avLst/>
          </a:prstGeom>
        </p:spPr>
        <p:txBody>
          <a:bodyPr vert="vert270" wrap="square">
            <a:spAutoFit/>
          </a:bodyPr>
          <a:lstStyle/>
          <a:p>
            <a:r>
              <a:rPr lang="uk-UA" sz="4800" b="1" dirty="0">
                <a:solidFill>
                  <a:srgbClr val="002060"/>
                </a:solidFill>
              </a:rPr>
              <a:t>23.01.2025</a:t>
            </a:r>
          </a:p>
        </p:txBody>
      </p:sp>
      <p:pic>
        <p:nvPicPr>
          <p:cNvPr id="7" name="Рисунок 6" descr="e21fdd.png"/>
          <p:cNvPicPr/>
          <p:nvPr/>
        </p:nvPicPr>
        <p:blipFill>
          <a:blip r:embed="rId5" cstate="print"/>
          <a:srcRect l="58984" t="29412" r="20841"/>
          <a:stretch>
            <a:fillRect/>
          </a:stretch>
        </p:blipFill>
        <p:spPr>
          <a:xfrm>
            <a:off x="2379345" y="900333"/>
            <a:ext cx="416609" cy="731520"/>
          </a:xfrm>
          <a:prstGeom prst="rect">
            <a:avLst/>
          </a:prstGeom>
        </p:spPr>
      </p:pic>
      <p:sp>
        <p:nvSpPr>
          <p:cNvPr id="5121" name="Rectangle 1"/>
          <p:cNvSpPr>
            <a:spLocks noChangeArrowheads="1"/>
          </p:cNvSpPr>
          <p:nvPr/>
        </p:nvSpPr>
        <p:spPr bwMode="auto">
          <a:xfrm>
            <a:off x="2584938" y="1477325"/>
            <a:ext cx="283112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ja-JP" b="1" i="0" u="none" strike="noStrike" cap="none" normalizeH="0" baseline="0" noProof="1">
                <a:ln>
                  <a:noFill/>
                </a:ln>
                <a:solidFill>
                  <a:srgbClr val="00B050"/>
                </a:solidFill>
                <a:effectLst/>
                <a:latin typeface="Times New Roman" pitchFamily="18" charset="0"/>
                <a:ea typeface="Times New Roman" pitchFamily="18" charset="0"/>
                <a:cs typeface="Times New Roman" pitchFamily="18" charset="0"/>
              </a:rPr>
              <a:t>Art (мистецтво)</a:t>
            </a:r>
            <a:endParaRPr kumimoji="0" lang="uk-UA" altLang="ja-JP" b="0" i="0" u="none" strike="noStrike" cap="none" normalizeH="0" baseline="0" noProof="1">
              <a:ln>
                <a:noFill/>
              </a:ln>
              <a:solidFill>
                <a:schemeClr val="tx1"/>
              </a:solidFill>
              <a:effectLst/>
              <a:latin typeface="Arial" pitchFamily="34" charset="0"/>
              <a:cs typeface="Arial" pitchFamily="34" charset="0"/>
            </a:endParaRPr>
          </a:p>
        </p:txBody>
      </p:sp>
      <p:sp>
        <p:nvSpPr>
          <p:cNvPr id="6145" name="Rectangle 1"/>
          <p:cNvSpPr>
            <a:spLocks noChangeArrowheads="1"/>
          </p:cNvSpPr>
          <p:nvPr/>
        </p:nvSpPr>
        <p:spPr bwMode="auto">
          <a:xfrm>
            <a:off x="1528167" y="1933215"/>
            <a:ext cx="5939555"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Для учнів 1-4-х класів вихователь Микола СИЗОНОВ провів</a:t>
            </a:r>
            <a:r>
              <a:rPr kumimoji="0" lang="uk-UA" sz="16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годину-практикум «Малюємо годинник». </a:t>
            </a:r>
            <a:r>
              <a:rPr kumimoji="0" lang="uk-UA" sz="16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Таке заняття дало можливість дітям ближче познайомитися з концепцією часу через мистецтво. Учні створили власні малюнки годинників, використовуючи різні техніки та стилі – це чудовий спосіб продемонструвати важливість часу та дало можливість учасникам подумати, як вони сприймають цей абстрактний концепт.</a:t>
            </a:r>
            <a:endParaRPr kumimoji="0" lang="uk-UA"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11" name="Рисунок 10" descr="https://parostok.com.ua/wp-content/uploads/2025/01/yzobrazhenye_viber_2025-01-23_19-18-28-232-300x187.jpg">
            <a:hlinkClick r:id="rId6"/>
          </p:cNvPr>
          <p:cNvPicPr/>
          <p:nvPr/>
        </p:nvPicPr>
        <p:blipFill>
          <a:blip r:embed="rId7"/>
          <a:srcRect/>
          <a:stretch>
            <a:fillRect/>
          </a:stretch>
        </p:blipFill>
        <p:spPr bwMode="auto">
          <a:xfrm>
            <a:off x="9053024" y="929738"/>
            <a:ext cx="2860675" cy="1435393"/>
          </a:xfrm>
          <a:prstGeom prst="rect">
            <a:avLst/>
          </a:prstGeom>
          <a:noFill/>
          <a:ln w="9525">
            <a:noFill/>
            <a:miter lim="800000"/>
            <a:headEnd/>
            <a:tailEnd/>
          </a:ln>
        </p:spPr>
      </p:pic>
      <p:pic>
        <p:nvPicPr>
          <p:cNvPr id="12" name="Рисунок 11" descr="https://parostok.com.ua/wp-content/uploads/2025/01/yzobrazhenye_viber_2025-01-23_19-18-28-666-300x189.jpg">
            <a:hlinkClick r:id="rId8"/>
          </p:cNvPr>
          <p:cNvPicPr/>
          <p:nvPr/>
        </p:nvPicPr>
        <p:blipFill>
          <a:blip r:embed="rId9"/>
          <a:srcRect/>
          <a:stretch>
            <a:fillRect/>
          </a:stretch>
        </p:blipFill>
        <p:spPr bwMode="auto">
          <a:xfrm>
            <a:off x="7605347" y="2475817"/>
            <a:ext cx="2189284" cy="1612606"/>
          </a:xfrm>
          <a:prstGeom prst="rect">
            <a:avLst/>
          </a:prstGeom>
          <a:noFill/>
          <a:ln w="9525">
            <a:noFill/>
            <a:miter lim="800000"/>
            <a:headEnd/>
            <a:tailEnd/>
          </a:ln>
        </p:spPr>
      </p:pic>
      <p:pic>
        <p:nvPicPr>
          <p:cNvPr id="13" name="Рисунок 12" descr="https://parostok.com.ua/wp-content/uploads/2025/01/yzobrazhenye_viber_2025-01-23_19-18-29-052-300x179.jpg">
            <a:hlinkClick r:id="rId10"/>
          </p:cNvPr>
          <p:cNvPicPr/>
          <p:nvPr/>
        </p:nvPicPr>
        <p:blipFill>
          <a:blip r:embed="rId11"/>
          <a:srcRect/>
          <a:stretch>
            <a:fillRect/>
          </a:stretch>
        </p:blipFill>
        <p:spPr bwMode="auto">
          <a:xfrm>
            <a:off x="9952893" y="2392190"/>
            <a:ext cx="2101482" cy="1704340"/>
          </a:xfrm>
          <a:prstGeom prst="rect">
            <a:avLst/>
          </a:prstGeom>
          <a:noFill/>
          <a:ln w="9525">
            <a:noFill/>
            <a:miter lim="800000"/>
            <a:headEnd/>
            <a:tailEnd/>
          </a:ln>
        </p:spPr>
      </p:pic>
      <p:sp>
        <p:nvSpPr>
          <p:cNvPr id="6146" name="Rectangle 2"/>
          <p:cNvSpPr>
            <a:spLocks noChangeArrowheads="1"/>
          </p:cNvSpPr>
          <p:nvPr/>
        </p:nvSpPr>
        <p:spPr bwMode="auto">
          <a:xfrm>
            <a:off x="1507530" y="4199109"/>
            <a:ext cx="7021103"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Для учнів 5-6-х класів вихователі Вікторія ЕВФИМЕНКО та Оксана РУДАЙ організували </a:t>
            </a:r>
            <a:r>
              <a:rPr kumimoji="0" lang="uk-UA"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аудіостудію</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гостини до казки» («Казка про втрачений час» Е.</a:t>
            </a:r>
            <a:r>
              <a:rPr kumimoji="0" lang="uk-UA"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Шварц</a:t>
            </a:r>
            <a:r>
              <a:rPr kumimoji="0" lang="uk-UA"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Казка </a:t>
            </a:r>
            <a:r>
              <a:rPr kumimoji="0" lang="uk-UA"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Шварца</a:t>
            </a:r>
            <a:r>
              <a:rPr kumimoji="0" lang="uk-UA"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вразила учнів своєю глибиною, багатогранністю і важливими філософськими темами, такими як сприйняття часу, його цінність і вплив на людину. Діти дізналися про те, як люди можуть втрачати свій час, коли зайняті непотрібними справами, і як важливо знаходити моменти для чогось істинно важливого, наприклад, для любові, дружби і щастя.</a:t>
            </a:r>
            <a:endParaRPr kumimoji="0" lang="uk-UA"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15" name="Рисунок 14" descr="https://parostok.com.ua/wp-content/uploads/2025/01/yzobrazhenye_viber_2025-01-23_18-44-20-094-300x225.jpg">
            <a:hlinkClick r:id="rId12"/>
          </p:cNvPr>
          <p:cNvPicPr/>
          <p:nvPr/>
        </p:nvPicPr>
        <p:blipFill>
          <a:blip r:embed="rId13"/>
          <a:srcRect/>
          <a:stretch>
            <a:fillRect/>
          </a:stretch>
        </p:blipFill>
        <p:spPr bwMode="auto">
          <a:xfrm>
            <a:off x="8613408" y="4167555"/>
            <a:ext cx="3388092" cy="2690445"/>
          </a:xfrm>
          <a:prstGeom prst="rect">
            <a:avLst/>
          </a:prstGeom>
          <a:noFill/>
          <a:ln w="9525">
            <a:noFill/>
            <a:miter lim="800000"/>
            <a:headEnd/>
            <a:tailEnd/>
          </a:ln>
        </p:spPr>
      </p:pic>
    </p:spTree>
    <p:extLst>
      <p:ext uri="{BB962C8B-B14F-4D97-AF65-F5344CB8AC3E}">
        <p14:creationId xmlns:p14="http://schemas.microsoft.com/office/powerpoint/2010/main" val="987852067"/>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492</TotalTime>
  <Words>1593</Words>
  <Application>Microsoft Office PowerPoint</Application>
  <PresentationFormat>Широкоэкранный</PresentationFormat>
  <Paragraphs>107</Paragraphs>
  <Slides>16</Slides>
  <Notes>0</Notes>
  <HiddenSlides>0</HiddenSlides>
  <MMClips>0</MMClips>
  <ScaleCrop>false</ScaleCrop>
  <HeadingPairs>
    <vt:vector size="8" baseType="variant">
      <vt:variant>
        <vt:lpstr>Использованные шрифты</vt:lpstr>
      </vt:variant>
      <vt:variant>
        <vt:i4>7</vt:i4>
      </vt:variant>
      <vt:variant>
        <vt:lpstr>Тема</vt:lpstr>
      </vt:variant>
      <vt:variant>
        <vt:i4>2</vt:i4>
      </vt:variant>
      <vt:variant>
        <vt:lpstr>Внедренные серверы OLE</vt:lpstr>
      </vt:variant>
      <vt:variant>
        <vt:i4>1</vt:i4>
      </vt:variant>
      <vt:variant>
        <vt:lpstr>Заголовки слайдов</vt:lpstr>
      </vt:variant>
      <vt:variant>
        <vt:i4>16</vt:i4>
      </vt:variant>
    </vt:vector>
  </HeadingPairs>
  <TitlesOfParts>
    <vt:vector size="26" baseType="lpstr">
      <vt:lpstr>Arial</vt:lpstr>
      <vt:lpstr>Calibri</vt:lpstr>
      <vt:lpstr>Calibri Light</vt:lpstr>
      <vt:lpstr>Mistral</vt:lpstr>
      <vt:lpstr>Monotype Corsiva</vt:lpstr>
      <vt:lpstr>Palatino Linotype</vt:lpstr>
      <vt:lpstr>Times New Roman</vt:lpstr>
      <vt:lpstr>Тема Office</vt:lpstr>
      <vt:lpstr>Office Theme</vt:lpstr>
      <vt:lpstr>Слайд</vt:lpstr>
      <vt:lpstr>Комунальний заклад «Куп’янська спеціальна школа» Харківської обласної ради Звіт про проведення тижня STEM-STEАM-освіти  «ПІДКОРЮЄМО  ЧАС»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Патріотичний календар «Знай історію – плекай майбутнє»</dc:title>
  <dc:creator>SribneYa</dc:creator>
  <cp:lastModifiedBy>Пользователь</cp:lastModifiedBy>
  <cp:revision>51</cp:revision>
  <dcterms:created xsi:type="dcterms:W3CDTF">2024-11-27T20:52:57Z</dcterms:created>
  <dcterms:modified xsi:type="dcterms:W3CDTF">2025-01-31T13:05:44Z</dcterms:modified>
</cp:coreProperties>
</file>