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0" r:id="rId5"/>
    <p:sldId id="261"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EAF8115-FA90-4488-8C08-2A06F332DBD8}" type="datetimeFigureOut">
              <a:rPr lang="ru-RU" smtClean="0"/>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3920436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AF8115-FA90-4488-8C08-2A06F332DBD8}" type="datetimeFigureOut">
              <a:rPr lang="ru-RU" smtClean="0"/>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351262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AF8115-FA90-4488-8C08-2A06F332DBD8}" type="datetimeFigureOut">
              <a:rPr lang="ru-RU" smtClean="0"/>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3726891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AF8115-FA90-4488-8C08-2A06F332DBD8}" type="datetimeFigureOut">
              <a:rPr lang="ru-RU" smtClean="0"/>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4020077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EAF8115-FA90-4488-8C08-2A06F332DBD8}" type="datetimeFigureOut">
              <a:rPr lang="ru-RU" smtClean="0"/>
              <a:t>20.02.2025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2121780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EAF8115-FA90-4488-8C08-2A06F332DBD8}" type="datetimeFigureOut">
              <a:rPr lang="ru-RU" smtClean="0"/>
              <a:t>20.02.2025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3564490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EAF8115-FA90-4488-8C08-2A06F332DBD8}" type="datetimeFigureOut">
              <a:rPr lang="ru-RU" smtClean="0"/>
              <a:t>20.02.2025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2550383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EAF8115-FA90-4488-8C08-2A06F332DBD8}" type="datetimeFigureOut">
              <a:rPr lang="ru-RU" smtClean="0"/>
              <a:t>20.02.2025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1229375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EAF8115-FA90-4488-8C08-2A06F332DBD8}" type="datetimeFigureOut">
              <a:rPr lang="ru-RU" smtClean="0"/>
              <a:t>20.02.2025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4098523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EAF8115-FA90-4488-8C08-2A06F332DBD8}" type="datetimeFigureOut">
              <a:rPr lang="ru-RU" smtClean="0"/>
              <a:t>20.02.2025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89087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EAF8115-FA90-4488-8C08-2A06F332DBD8}" type="datetimeFigureOut">
              <a:rPr lang="ru-RU" smtClean="0"/>
              <a:t>20.02.2025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4B972C1-D554-44C5-B2AC-E7D12503F126}" type="slidenum">
              <a:rPr lang="ru-RU" smtClean="0"/>
              <a:t>‹#›</a:t>
            </a:fld>
            <a:endParaRPr lang="ru-RU"/>
          </a:p>
        </p:txBody>
      </p:sp>
    </p:spTree>
    <p:extLst>
      <p:ext uri="{BB962C8B-B14F-4D97-AF65-F5344CB8AC3E}">
        <p14:creationId xmlns:p14="http://schemas.microsoft.com/office/powerpoint/2010/main" val="1763216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F8115-FA90-4488-8C08-2A06F332DBD8}" type="datetimeFigureOut">
              <a:rPr lang="ru-RU" smtClean="0"/>
              <a:t>20.02.2025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B972C1-D554-44C5-B2AC-E7D12503F126}" type="slidenum">
              <a:rPr lang="ru-RU" smtClean="0"/>
              <a:t>‹#›</a:t>
            </a:fld>
            <a:endParaRPr lang="ru-RU"/>
          </a:p>
        </p:txBody>
      </p:sp>
    </p:spTree>
    <p:extLst>
      <p:ext uri="{BB962C8B-B14F-4D97-AF65-F5344CB8AC3E}">
        <p14:creationId xmlns:p14="http://schemas.microsoft.com/office/powerpoint/2010/main" val="2079784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arget="../media/image2.jpeg" Type="http://schemas.openxmlformats.org/officeDocument/2006/relationships/image"/><Relationship Id="rId2" Target="../media/image1.jpeg" Type="http://schemas.openxmlformats.org/officeDocument/2006/relationships/image"/><Relationship Id="rId1" Target="../slideLayouts/slideLayout1.xml" Type="http://schemas.openxmlformats.org/officeDocument/2006/relationships/slideLayout"/></Relationships>
</file>

<file path=ppt/slides/_rels/slide10.xml.rels><?xml version="1.0" encoding="UTF-8" standalone="yes" ?><Relationships xmlns="http://schemas.openxmlformats.org/package/2006/relationships"><Relationship Id="rId3" Target="../media/image21.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 Id="rId4" Target="../media/image22.jpeg" Type="http://schemas.openxmlformats.org/officeDocument/2006/relationships/image"/></Relationships>
</file>

<file path=ppt/slides/_rels/slide11.xml.rels><?xml version="1.0" encoding="UTF-8" standalone="yes" ?><Relationships xmlns="http://schemas.openxmlformats.org/package/2006/relationships"><Relationship Id="rId3" Target="../media/image23.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s>
</file>

<file path=ppt/slides/_rels/slide12.xml.rels><?xml version="1.0" encoding="UTF-8" standalone="yes" ?><Relationships xmlns="http://schemas.openxmlformats.org/package/2006/relationships"><Relationship Id="rId3" Target="../media/image25.jpeg" Type="http://schemas.openxmlformats.org/officeDocument/2006/relationships/image"/><Relationship Id="rId2" Target="../media/image24.jpeg" Type="http://schemas.openxmlformats.org/officeDocument/2006/relationships/image"/><Relationship Id="rId1" Target="../slideLayouts/slideLayout2.xml" Type="http://schemas.openxmlformats.org/officeDocument/2006/relationships/slideLayout"/><Relationship Id="rId5" Target="../media/image27.png" Type="http://schemas.openxmlformats.org/officeDocument/2006/relationships/image"/><Relationship Id="rId4" Target="../media/image26.jpeg" Type="http://schemas.openxmlformats.org/officeDocument/2006/relationships/image"/></Relationships>
</file>

<file path=ppt/slides/_rels/slide13.xml.rels><?xml version="1.0" encoding="UTF-8" standalone="yes" ?><Relationships xmlns="http://schemas.openxmlformats.org/package/2006/relationships"><Relationship Id="rId3" Target="../media/image28.jpeg" Type="http://schemas.openxmlformats.org/officeDocument/2006/relationships/image"/><Relationship Id="rId2" Target="../media/image24.jpeg" Type="http://schemas.openxmlformats.org/officeDocument/2006/relationships/image"/><Relationship Id="rId1" Target="../slideLayouts/slideLayout2.xml" Type="http://schemas.openxmlformats.org/officeDocument/2006/relationships/slideLayout"/></Relationships>
</file>

<file path=ppt/slides/_rels/slide14.xml.rels><?xml version="1.0" encoding="UTF-8" standalone="yes" ?><Relationships xmlns="http://schemas.openxmlformats.org/package/2006/relationships"><Relationship Id="rId3" Target="../media/image29.jpeg" Type="http://schemas.openxmlformats.org/officeDocument/2006/relationships/image"/><Relationship Id="rId7" Target="../media/image33.jpeg" Type="http://schemas.openxmlformats.org/officeDocument/2006/relationships/image"/><Relationship Id="rId2" Target="../media/image24.jpeg" Type="http://schemas.openxmlformats.org/officeDocument/2006/relationships/image"/><Relationship Id="rId1" Target="../slideLayouts/slideLayout2.xml" Type="http://schemas.openxmlformats.org/officeDocument/2006/relationships/slideLayout"/><Relationship Id="rId6" Target="../media/image32.jpeg" Type="http://schemas.openxmlformats.org/officeDocument/2006/relationships/image"/><Relationship Id="rId5" Target="../media/image31.jpeg" Type="http://schemas.openxmlformats.org/officeDocument/2006/relationships/image"/><Relationship Id="rId4" Target="../media/image30.jpeg" Type="http://schemas.openxmlformats.org/officeDocument/2006/relationships/image"/></Relationships>
</file>

<file path=ppt/slides/_rels/slide15.xml.rels><?xml version="1.0" encoding="UTF-8" standalone="yes" ?><Relationships xmlns="http://schemas.openxmlformats.org/package/2006/relationships"><Relationship Id="rId3" Target="../media/image35.jpeg" Type="http://schemas.openxmlformats.org/officeDocument/2006/relationships/image"/><Relationship Id="rId2" Target="../media/image34.jpeg" Type="http://schemas.openxmlformats.org/officeDocument/2006/relationships/image"/><Relationship Id="rId1" Target="../slideLayouts/slideLayout2.xml" Type="http://schemas.openxmlformats.org/officeDocument/2006/relationships/slideLayout"/><Relationship Id="rId4" Target="../media/image36.jpeg" Type="http://schemas.openxmlformats.org/officeDocument/2006/relationships/image"/></Relationships>
</file>

<file path=ppt/slides/_rels/slide2.xml.rels><?xml version="1.0" encoding="UTF-8" standalone="yes" ?><Relationships xmlns="http://schemas.openxmlformats.org/package/2006/relationships"><Relationship Id="rId3" Target="../media/image4.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 Id="rId4" Target="../media/image5.jpeg" Type="http://schemas.openxmlformats.org/officeDocument/2006/relationships/image"/></Relationships>
</file>

<file path=ppt/slides/_rels/slide3.xml.rels><?xml version="1.0" encoding="UTF-8" standalone="yes" ?><Relationships xmlns="http://schemas.openxmlformats.org/package/2006/relationships"><Relationship Id="rId3" Target="../media/image6.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 Id="rId4" Target="../media/image7.jpeg" Type="http://schemas.openxmlformats.org/officeDocument/2006/relationships/image"/></Relationships>
</file>

<file path=ppt/slides/_rels/slide4.xml.rels><?xml version="1.0" encoding="UTF-8" standalone="yes" ?><Relationships xmlns="http://schemas.openxmlformats.org/package/2006/relationships"><Relationship Id="rId3" Target="../media/image8.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 Id="rId4" Target="../media/image9.jpeg" Type="http://schemas.openxmlformats.org/officeDocument/2006/relationships/image"/></Relationships>
</file>

<file path=ppt/slides/_rels/slide5.xml.rels><?xml version="1.0" encoding="UTF-8" standalone="yes" ?><Relationships xmlns="http://schemas.openxmlformats.org/package/2006/relationships"><Relationship Id="rId3" Target="../media/image10.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 Id="rId5" Target="../media/image12.jpeg" Type="http://schemas.openxmlformats.org/officeDocument/2006/relationships/image"/><Relationship Id="rId4" Target="../media/image11.jpeg" Type="http://schemas.openxmlformats.org/officeDocument/2006/relationships/image"/></Relationships>
</file>

<file path=ppt/slides/_rels/slide6.xml.rels><?xml version="1.0" encoding="UTF-8" standalone="yes" ?><Relationships xmlns="http://schemas.openxmlformats.org/package/2006/relationships"><Relationship Id="rId3" Target="../media/image13.pn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s>
</file>

<file path=ppt/slides/_rels/slide7.xml.rels><?xml version="1.0" encoding="UTF-8" standalone="yes" ?><Relationships xmlns="http://schemas.openxmlformats.org/package/2006/relationships"><Relationship Id="rId3" Target="../media/image14.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 Id="rId5" Target="../media/image16.jpeg" Type="http://schemas.openxmlformats.org/officeDocument/2006/relationships/image"/><Relationship Id="rId4" Target="../media/image15.jpeg" Type="http://schemas.openxmlformats.org/officeDocument/2006/relationships/image"/></Relationships>
</file>

<file path=ppt/slides/_rels/slide8.xml.rels><?xml version="1.0" encoding="UTF-8" standalone="yes" ?><Relationships xmlns="http://schemas.openxmlformats.org/package/2006/relationships"><Relationship Id="rId3" Target="../media/image17.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 Id="rId4" Target="../media/image18.jpeg" Type="http://schemas.openxmlformats.org/officeDocument/2006/relationships/image"/></Relationships>
</file>

<file path=ppt/slides/_rels/slide9.xml.rels><?xml version="1.0" encoding="UTF-8" standalone="yes" ?><Relationships xmlns="http://schemas.openxmlformats.org/package/2006/relationships"><Relationship Id="rId3" Target="../media/image19.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 Id="rId4" Target="../media/image20.jpe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2" name="Заголовок 1"/>
          <p:cNvSpPr>
            <a:spLocks noGrp="1"/>
          </p:cNvSpPr>
          <p:nvPr>
            <p:ph type="ctrTitle"/>
          </p:nvPr>
        </p:nvSpPr>
        <p:spPr>
          <a:xfrm>
            <a:off x="5144655" y="1122362"/>
            <a:ext cx="6751780" cy="1648547"/>
          </a:xfrm>
        </p:spPr>
        <p:txBody>
          <a:bodyPr>
            <a:noAutofit/>
          </a:bodyPr>
          <a:lstStyle/>
          <a:p>
            <a:r>
              <a:rPr lang="uk-UA" sz="4400" b="1" dirty="0" smtClean="0">
                <a:solidFill>
                  <a:schemeClr val="bg1"/>
                </a:solidFill>
              </a:rPr>
              <a:t>ЗВІТ</a:t>
            </a:r>
            <a:br>
              <a:rPr lang="uk-UA" sz="4400" b="1" dirty="0" smtClean="0">
                <a:solidFill>
                  <a:schemeClr val="bg1"/>
                </a:solidFill>
              </a:rPr>
            </a:br>
            <a:r>
              <a:rPr lang="uk-UA" sz="4400" b="1" dirty="0" smtClean="0">
                <a:solidFill>
                  <a:schemeClr val="bg1"/>
                </a:solidFill>
              </a:rPr>
              <a:t>про проведення тижня трудового навчання та профорієнтаційної роботи</a:t>
            </a:r>
            <a:endParaRPr lang="ru-RU" sz="4400" b="1" dirty="0">
              <a:solidFill>
                <a:schemeClr val="bg1"/>
              </a:solidFill>
            </a:endParaRPr>
          </a:p>
        </p:txBody>
      </p:sp>
      <p:sp>
        <p:nvSpPr>
          <p:cNvPr id="3" name="Подзаголовок 2"/>
          <p:cNvSpPr>
            <a:spLocks noGrp="1"/>
          </p:cNvSpPr>
          <p:nvPr>
            <p:ph type="subTitle" idx="1"/>
          </p:nvPr>
        </p:nvSpPr>
        <p:spPr>
          <a:xfrm>
            <a:off x="6151419" y="3260436"/>
            <a:ext cx="6040582" cy="2262910"/>
          </a:xfrm>
        </p:spPr>
        <p:txBody>
          <a:bodyPr>
            <a:normAutofit/>
          </a:bodyPr>
          <a:lstStyle/>
          <a:p>
            <a:r>
              <a:rPr lang="ru-RU" sz="4000" b="1" dirty="0">
                <a:solidFill>
                  <a:schemeClr val="accent1">
                    <a:lumMod val="50000"/>
                  </a:schemeClr>
                </a:solidFill>
                <a:latin typeface="+mj-lt"/>
              </a:rPr>
              <a:t>«Дорога кожного до </a:t>
            </a:r>
            <a:r>
              <a:rPr lang="ru-RU" sz="4000" b="1" dirty="0" err="1">
                <a:solidFill>
                  <a:schemeClr val="accent1">
                    <a:lumMod val="50000"/>
                  </a:schemeClr>
                </a:solidFill>
                <a:latin typeface="+mj-lt"/>
              </a:rPr>
              <a:t>щастя</a:t>
            </a:r>
            <a:r>
              <a:rPr lang="ru-RU" sz="4000" b="1" dirty="0">
                <a:solidFill>
                  <a:schemeClr val="accent1">
                    <a:lumMod val="50000"/>
                  </a:schemeClr>
                </a:solidFill>
                <a:latin typeface="+mj-lt"/>
              </a:rPr>
              <a:t> </a:t>
            </a:r>
            <a:r>
              <a:rPr lang="ru-RU" sz="4000" b="1" dirty="0" err="1">
                <a:solidFill>
                  <a:schemeClr val="accent1">
                    <a:lumMod val="50000"/>
                  </a:schemeClr>
                </a:solidFill>
                <a:latin typeface="+mj-lt"/>
              </a:rPr>
              <a:t>лежить</a:t>
            </a:r>
            <a:r>
              <a:rPr lang="ru-RU" sz="4000" b="1" dirty="0">
                <a:solidFill>
                  <a:schemeClr val="accent1">
                    <a:lumMod val="50000"/>
                  </a:schemeClr>
                </a:solidFill>
                <a:latin typeface="+mj-lt"/>
              </a:rPr>
              <a:t> через </a:t>
            </a:r>
            <a:r>
              <a:rPr lang="ru-RU" sz="4000" b="1" dirty="0" err="1">
                <a:solidFill>
                  <a:schemeClr val="accent1">
                    <a:lumMod val="50000"/>
                  </a:schemeClr>
                </a:solidFill>
                <a:latin typeface="+mj-lt"/>
              </a:rPr>
              <a:t>працю</a:t>
            </a:r>
            <a:r>
              <a:rPr lang="ru-RU" sz="4000" b="1" dirty="0" smtClean="0">
                <a:solidFill>
                  <a:schemeClr val="accent1">
                    <a:lumMod val="50000"/>
                  </a:schemeClr>
                </a:solidFill>
                <a:latin typeface="+mj-lt"/>
              </a:rPr>
              <a:t>»</a:t>
            </a:r>
          </a:p>
          <a:p>
            <a:r>
              <a:rPr lang="uk-UA" sz="4000" b="1" dirty="0" smtClean="0">
                <a:solidFill>
                  <a:srgbClr val="FF0000"/>
                </a:solidFill>
                <a:latin typeface="+mj-lt"/>
              </a:rPr>
              <a:t>10.02.2025 - 14.02.2025</a:t>
            </a:r>
            <a:endParaRPr lang="ru-RU" sz="4000" b="1" dirty="0">
              <a:solidFill>
                <a:srgbClr val="FF0000"/>
              </a:solidFill>
              <a:latin typeface="+mj-lt"/>
            </a:endParaRPr>
          </a:p>
        </p:txBody>
      </p:sp>
      <p:pic>
        <p:nvPicPr>
          <p:cNvPr id="5" name="Рисунок 4"/>
          <p:cNvPicPr>
            <a:picLocks noChangeAspect="1"/>
          </p:cNvPicPr>
          <p:nvPr/>
        </p:nvPicPr>
        <p:blipFill>
          <a:blip r:embed="rId3"/>
          <a:stretch>
            <a:fillRect/>
          </a:stretch>
        </p:blipFill>
        <p:spPr>
          <a:xfrm>
            <a:off x="3020291" y="3346427"/>
            <a:ext cx="2318328" cy="1734882"/>
          </a:xfrm>
          <a:prstGeom prst="rect">
            <a:avLst/>
          </a:prstGeom>
        </p:spPr>
      </p:pic>
    </p:spTree>
    <p:extLst>
      <p:ext uri="{BB962C8B-B14F-4D97-AF65-F5344CB8AC3E}">
        <p14:creationId xmlns:p14="http://schemas.microsoft.com/office/powerpoint/2010/main" val="3644469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3" name="Объект 2"/>
          <p:cNvSpPr>
            <a:spLocks noGrp="1"/>
          </p:cNvSpPr>
          <p:nvPr>
            <p:ph idx="1"/>
          </p:nvPr>
        </p:nvSpPr>
        <p:spPr>
          <a:xfrm>
            <a:off x="6816436" y="0"/>
            <a:ext cx="5310909" cy="6857999"/>
          </a:xfrm>
        </p:spPr>
        <p:txBody>
          <a:bodyPr>
            <a:normAutofit fontScale="77500" lnSpcReduction="20000"/>
          </a:bodyPr>
          <a:lstStyle/>
          <a:p>
            <a:pPr marL="0" indent="0">
              <a:buNone/>
            </a:pPr>
            <a:r>
              <a:rPr lang="uk-UA" dirty="0" smtClean="0"/>
              <a:t>       </a:t>
            </a:r>
          </a:p>
          <a:p>
            <a:pPr marL="0" indent="0" algn="just">
              <a:buNone/>
            </a:pPr>
            <a:r>
              <a:rPr lang="uk-UA" b="1" dirty="0" smtClean="0"/>
              <a:t>Учителі </a:t>
            </a:r>
            <a:r>
              <a:rPr lang="uk-UA" b="1" dirty="0"/>
              <a:t>трудового навчання  Ольга ОЛІЙНИК та Надія ПУШКАР організували для учнів 9-х класів творчу майстерню: провели майстер-клас зі створення святкового букету із цукерок. Хлопці і дівчата отримали багато цікавої інформації щодо виникнення та створення букетів з цукерок. Діти спробували власноруч виготовити троянду з гофрованого паперу до Дня Святого Валентина, щоб мати можливість подарувати «солодку» квіточку матусі</a:t>
            </a:r>
            <a:r>
              <a:rPr lang="uk-UA" b="1" dirty="0" smtClean="0"/>
              <a:t>.</a:t>
            </a:r>
          </a:p>
          <a:p>
            <a:pPr marL="0" indent="0" algn="just">
              <a:buNone/>
            </a:pPr>
            <a:endParaRPr lang="ru-RU" b="1" dirty="0"/>
          </a:p>
          <a:p>
            <a:pPr marL="0" indent="0" algn="just">
              <a:buNone/>
            </a:pPr>
            <a:r>
              <a:rPr lang="uk-UA" b="1" dirty="0"/>
              <a:t>        Учителька трудового навчання Ірина РОЖКО організувала для учнів </a:t>
            </a:r>
            <a:r>
              <a:rPr lang="uk-UA" b="1" dirty="0" smtClean="0"/>
              <a:t>10-го </a:t>
            </a:r>
            <a:r>
              <a:rPr lang="uk-UA" b="1" dirty="0" err="1" smtClean="0"/>
              <a:t>кл</a:t>
            </a:r>
            <a:r>
              <a:rPr lang="uk-UA" b="1" dirty="0" smtClean="0"/>
              <a:t>.   </a:t>
            </a:r>
            <a:r>
              <a:rPr lang="uk-UA" b="1" dirty="0"/>
              <a:t>онлайн-екскурсію «Популярні професії на ринку праці в Україні» до центру зайнятості. Діти ознайомились з переліком найбільш оплачуваних професій в Україні; з одним із підприємств виробничої сфери, його виробничим процесом, принципами розміщення, організацією та структурою виробництва; зі змістом праці людей різних професій; </a:t>
            </a:r>
            <a:r>
              <a:rPr lang="uk-UA" b="1" dirty="0" smtClean="0"/>
              <a:t>із </a:t>
            </a:r>
            <a:r>
              <a:rPr lang="uk-UA" b="1" dirty="0"/>
              <a:t>заходами по </a:t>
            </a:r>
            <a:r>
              <a:rPr lang="uk-UA" b="1" dirty="0" smtClean="0"/>
              <a:t>збереженню навколишнього середовища</a:t>
            </a:r>
            <a:endParaRPr lang="ru-RU" b="1" dirty="0"/>
          </a:p>
          <a:p>
            <a:endParaRPr lang="ru-RU" dirty="0"/>
          </a:p>
        </p:txBody>
      </p:sp>
      <p:pic>
        <p:nvPicPr>
          <p:cNvPr id="5" name="Рисунок 4"/>
          <p:cNvPicPr>
            <a:picLocks noChangeAspect="1"/>
          </p:cNvPicPr>
          <p:nvPr/>
        </p:nvPicPr>
        <p:blipFill>
          <a:blip r:embed="rId3"/>
          <a:stretch>
            <a:fillRect/>
          </a:stretch>
        </p:blipFill>
        <p:spPr>
          <a:xfrm>
            <a:off x="821102" y="221673"/>
            <a:ext cx="5352108" cy="3034866"/>
          </a:xfrm>
          <a:prstGeom prst="rect">
            <a:avLst/>
          </a:prstGeom>
        </p:spPr>
      </p:pic>
      <p:pic>
        <p:nvPicPr>
          <p:cNvPr id="6" name="Рисунок 5"/>
          <p:cNvPicPr>
            <a:picLocks noChangeAspect="1"/>
          </p:cNvPicPr>
          <p:nvPr/>
        </p:nvPicPr>
        <p:blipFill>
          <a:blip r:embed="rId4"/>
          <a:stretch>
            <a:fillRect/>
          </a:stretch>
        </p:blipFill>
        <p:spPr>
          <a:xfrm>
            <a:off x="674255" y="3870036"/>
            <a:ext cx="5580344" cy="2242431"/>
          </a:xfrm>
          <a:prstGeom prst="rect">
            <a:avLst/>
          </a:prstGeom>
          <a:ln>
            <a:solidFill>
              <a:schemeClr val="tx1"/>
            </a:solidFill>
          </a:ln>
        </p:spPr>
      </p:pic>
    </p:spTree>
    <p:extLst>
      <p:ext uri="{BB962C8B-B14F-4D97-AF65-F5344CB8AC3E}">
        <p14:creationId xmlns:p14="http://schemas.microsoft.com/office/powerpoint/2010/main" val="3518288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3" name="Объект 2"/>
          <p:cNvSpPr>
            <a:spLocks noGrp="1"/>
          </p:cNvSpPr>
          <p:nvPr>
            <p:ph idx="1"/>
          </p:nvPr>
        </p:nvSpPr>
        <p:spPr>
          <a:xfrm>
            <a:off x="304800" y="138545"/>
            <a:ext cx="11656291" cy="6038418"/>
          </a:xfrm>
        </p:spPr>
        <p:txBody>
          <a:bodyPr/>
          <a:lstStyle/>
          <a:p>
            <a:pPr marL="0" indent="0" algn="just">
              <a:buNone/>
            </a:pPr>
            <a:r>
              <a:rPr lang="uk-UA" b="1" dirty="0"/>
              <a:t>Вихователькою 9-х класів Вікторією СМОЛЯКОВОЮ та вихователем             10-го класу Дмитром ФІЛІПОВИМ проведено для учнів інформаційну годину «Три кроки до професії твоєї мрії». Вихователі зазначили важливість дотримання формули усвідомленого вибору професії: </a:t>
            </a:r>
            <a:r>
              <a:rPr lang="uk-UA" b="1" dirty="0" smtClean="0"/>
              <a:t>    «</a:t>
            </a:r>
            <a:r>
              <a:rPr lang="uk-UA" b="1" dirty="0"/>
              <a:t>хочу + можу + треба = правильний вибір професії». Діти склали та опрацювали пам’ятку-порадник «Як обрати професію», поділилися своїми думками та </a:t>
            </a:r>
            <a:r>
              <a:rPr lang="uk-UA" b="1" dirty="0" smtClean="0"/>
              <a:t>бажаннями</a:t>
            </a:r>
            <a:endParaRPr lang="ru-RU" b="1" dirty="0"/>
          </a:p>
          <a:p>
            <a:pPr marL="0" indent="0">
              <a:buNone/>
            </a:pPr>
            <a:endParaRPr lang="ru-RU" dirty="0"/>
          </a:p>
        </p:txBody>
      </p:sp>
      <p:pic>
        <p:nvPicPr>
          <p:cNvPr id="5" name="Рисунок 4"/>
          <p:cNvPicPr>
            <a:picLocks noChangeAspect="1"/>
          </p:cNvPicPr>
          <p:nvPr/>
        </p:nvPicPr>
        <p:blipFill>
          <a:blip r:embed="rId3"/>
          <a:stretch>
            <a:fillRect/>
          </a:stretch>
        </p:blipFill>
        <p:spPr>
          <a:xfrm>
            <a:off x="2687782" y="2949824"/>
            <a:ext cx="7146379" cy="3908176"/>
          </a:xfrm>
          <a:prstGeom prst="rect">
            <a:avLst/>
          </a:prstGeom>
          <a:ln>
            <a:solidFill>
              <a:schemeClr val="tx1"/>
            </a:solidFill>
          </a:ln>
        </p:spPr>
      </p:pic>
    </p:spTree>
    <p:extLst>
      <p:ext uri="{BB962C8B-B14F-4D97-AF65-F5344CB8AC3E}">
        <p14:creationId xmlns:p14="http://schemas.microsoft.com/office/powerpoint/2010/main" val="2507849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3057" cy="6858594"/>
          </a:xfrm>
          <a:prstGeom prst="rect">
            <a:avLst/>
          </a:prstGeom>
        </p:spPr>
      </p:pic>
      <p:sp>
        <p:nvSpPr>
          <p:cNvPr id="3" name="Объект 2"/>
          <p:cNvSpPr>
            <a:spLocks noGrp="1"/>
          </p:cNvSpPr>
          <p:nvPr>
            <p:ph idx="1"/>
          </p:nvPr>
        </p:nvSpPr>
        <p:spPr>
          <a:xfrm>
            <a:off x="129309" y="0"/>
            <a:ext cx="7398327" cy="6858000"/>
          </a:xfrm>
        </p:spPr>
        <p:txBody>
          <a:bodyPr>
            <a:normAutofit fontScale="92500"/>
          </a:bodyPr>
          <a:lstStyle/>
          <a:p>
            <a:pPr marL="0" indent="0" algn="ctr">
              <a:buNone/>
            </a:pPr>
            <a:r>
              <a:rPr lang="uk-UA" sz="3000" b="1" dirty="0">
                <a:solidFill>
                  <a:srgbClr val="FF0000"/>
                </a:solidFill>
              </a:rPr>
              <a:t>14 лютого</a:t>
            </a:r>
            <a:endParaRPr lang="ru-RU" sz="3000" dirty="0">
              <a:solidFill>
                <a:srgbClr val="FF0000"/>
              </a:solidFill>
            </a:endParaRPr>
          </a:p>
          <a:p>
            <a:pPr marL="0" indent="0" algn="just">
              <a:buNone/>
            </a:pPr>
            <a:r>
              <a:rPr lang="uk-UA" dirty="0" smtClean="0"/>
              <a:t>      </a:t>
            </a:r>
            <a:r>
              <a:rPr lang="uk-UA" sz="2400" b="1" dirty="0"/>
              <a:t>У</a:t>
            </a:r>
            <a:r>
              <a:rPr lang="ru-RU" sz="2400" b="1" dirty="0" err="1"/>
              <a:t>чителем</a:t>
            </a:r>
            <a:r>
              <a:rPr lang="ru-RU" sz="2400" b="1" dirty="0"/>
              <a:t> </a:t>
            </a:r>
            <a:r>
              <a:rPr lang="ru-RU" sz="2400" b="1" dirty="0" err="1"/>
              <a:t>музичного</a:t>
            </a:r>
            <a:r>
              <a:rPr lang="ru-RU" sz="2400" b="1" dirty="0"/>
              <a:t> </a:t>
            </a:r>
            <a:r>
              <a:rPr lang="ru-RU" sz="2400" b="1" dirty="0" err="1"/>
              <a:t>мистецтва</a:t>
            </a:r>
            <a:r>
              <a:rPr lang="ru-RU" sz="2400" b="1" dirty="0"/>
              <a:t> </a:t>
            </a:r>
            <a:r>
              <a:rPr lang="ru-RU" sz="2400" b="1" dirty="0" err="1"/>
              <a:t>Наталею</a:t>
            </a:r>
            <a:r>
              <a:rPr lang="ru-RU" sz="2400" b="1" dirty="0"/>
              <a:t> САЛОВОЮ</a:t>
            </a:r>
            <a:r>
              <a:rPr lang="uk-UA" sz="2400" b="1" dirty="0"/>
              <a:t> разом з учнями початкових класів проведено позакласний захід «Професія разом з музикою». Весело та енергійно діти виконували </a:t>
            </a:r>
            <a:r>
              <a:rPr lang="uk-UA" sz="2400" b="1" dirty="0" err="1"/>
              <a:t>руханки</a:t>
            </a:r>
            <a:r>
              <a:rPr lang="uk-UA" sz="2400" b="1" dirty="0"/>
              <a:t> «Гарні професії», переглядали відео «Музичні </a:t>
            </a:r>
            <a:r>
              <a:rPr lang="uk-UA" sz="2400" b="1" dirty="0" err="1"/>
              <a:t>цікавинки</a:t>
            </a:r>
            <a:r>
              <a:rPr lang="uk-UA" sz="2400" b="1" dirty="0"/>
              <a:t> з </a:t>
            </a:r>
            <a:r>
              <a:rPr lang="uk-UA" sz="2400" b="1" dirty="0" err="1"/>
              <a:t>Доремішкою</a:t>
            </a:r>
            <a:r>
              <a:rPr lang="uk-UA" sz="2400" b="1" dirty="0"/>
              <a:t>». З метою підвищення емоційного стану дітей, формування в учнів ціннісного ставлення до праці, сприяння розвитку трудової активності на </a:t>
            </a:r>
            <a:r>
              <a:rPr lang="uk-UA" sz="2400" b="1" dirty="0" err="1"/>
              <a:t>уроках</a:t>
            </a:r>
            <a:r>
              <a:rPr lang="uk-UA" sz="2400" b="1" dirty="0"/>
              <a:t> трудового навчання, учням 9-10-х класів учителькою запропоновано виконувати практичні роботи під супровід  музичної збірки пісень «Ми всі потрібні</a:t>
            </a:r>
            <a:r>
              <a:rPr lang="uk-UA" sz="2400" b="1" dirty="0" smtClean="0"/>
              <a:t>».</a:t>
            </a:r>
          </a:p>
          <a:p>
            <a:pPr marL="0" indent="0" algn="just">
              <a:buNone/>
            </a:pPr>
            <a:endParaRPr lang="ru-RU" sz="2400" b="1" dirty="0"/>
          </a:p>
          <a:p>
            <a:pPr marL="0" indent="0" algn="just">
              <a:buNone/>
            </a:pPr>
            <a:r>
              <a:rPr lang="uk-UA" sz="2400" b="1" dirty="0" smtClean="0"/>
              <a:t>     Соціальний </a:t>
            </a:r>
            <a:r>
              <a:rPr lang="uk-UA" sz="2400" b="1" dirty="0"/>
              <a:t>педагог Марина ГАРМАШ запропонувала учням 7-8-х класів відвідати онлайн-екскурсію до Київського зоопарку. Діти слухали розповідь про тварин, дізналися цікавих фактів з історії Київського зоопарку, отримали знання про збереження тварин, рослин і навколишнього середовища та ознайомились із професіями людей, які в ньому </a:t>
            </a:r>
            <a:r>
              <a:rPr lang="uk-UA" sz="2400" b="1" dirty="0" smtClean="0"/>
              <a:t>працюють</a:t>
            </a:r>
            <a:endParaRPr lang="ru-RU" sz="2400" b="1" dirty="0"/>
          </a:p>
          <a:p>
            <a:pPr marL="0" indent="0">
              <a:buNone/>
            </a:pPr>
            <a:endParaRPr lang="ru-RU" dirty="0"/>
          </a:p>
        </p:txBody>
      </p:sp>
      <p:pic>
        <p:nvPicPr>
          <p:cNvPr id="5" name="Рисунок 4"/>
          <p:cNvPicPr>
            <a:picLocks noChangeAspect="1"/>
          </p:cNvPicPr>
          <p:nvPr/>
        </p:nvPicPr>
        <p:blipFill>
          <a:blip r:embed="rId3"/>
          <a:stretch>
            <a:fillRect/>
          </a:stretch>
        </p:blipFill>
        <p:spPr>
          <a:xfrm>
            <a:off x="7761118" y="4281488"/>
            <a:ext cx="4198456" cy="2381458"/>
          </a:xfrm>
          <a:prstGeom prst="rect">
            <a:avLst/>
          </a:prstGeom>
        </p:spPr>
      </p:pic>
      <p:pic>
        <p:nvPicPr>
          <p:cNvPr id="6" name="Рисунок 5"/>
          <p:cNvPicPr>
            <a:picLocks noChangeAspect="1"/>
          </p:cNvPicPr>
          <p:nvPr/>
        </p:nvPicPr>
        <p:blipFill>
          <a:blip r:embed="rId4"/>
          <a:stretch>
            <a:fillRect/>
          </a:stretch>
        </p:blipFill>
        <p:spPr>
          <a:xfrm>
            <a:off x="7761118" y="783373"/>
            <a:ext cx="4148700" cy="2921917"/>
          </a:xfrm>
          <a:prstGeom prst="rect">
            <a:avLst/>
          </a:prstGeom>
        </p:spPr>
      </p:pic>
      <p:pic>
        <p:nvPicPr>
          <p:cNvPr id="7" name="Рисунок 6"/>
          <p:cNvPicPr>
            <a:picLocks noChangeAspect="1"/>
          </p:cNvPicPr>
          <p:nvPr/>
        </p:nvPicPr>
        <p:blipFill>
          <a:blip r:embed="rId5"/>
          <a:stretch>
            <a:fillRect/>
          </a:stretch>
        </p:blipFill>
        <p:spPr>
          <a:xfrm>
            <a:off x="2752965" y="3541931"/>
            <a:ext cx="3028998" cy="1174963"/>
          </a:xfrm>
          <a:prstGeom prst="rect">
            <a:avLst/>
          </a:prstGeom>
        </p:spPr>
      </p:pic>
    </p:spTree>
    <p:extLst>
      <p:ext uri="{BB962C8B-B14F-4D97-AF65-F5344CB8AC3E}">
        <p14:creationId xmlns:p14="http://schemas.microsoft.com/office/powerpoint/2010/main" val="551831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3057" cy="6858594"/>
          </a:xfrm>
          <a:prstGeom prst="rect">
            <a:avLst/>
          </a:prstGeom>
        </p:spPr>
      </p:pic>
      <p:sp>
        <p:nvSpPr>
          <p:cNvPr id="3" name="Объект 2"/>
          <p:cNvSpPr>
            <a:spLocks noGrp="1"/>
          </p:cNvSpPr>
          <p:nvPr>
            <p:ph idx="1"/>
          </p:nvPr>
        </p:nvSpPr>
        <p:spPr>
          <a:xfrm>
            <a:off x="6973455" y="406400"/>
            <a:ext cx="5015345" cy="6299200"/>
          </a:xfrm>
        </p:spPr>
        <p:txBody>
          <a:bodyPr>
            <a:normAutofit lnSpcReduction="10000"/>
          </a:bodyPr>
          <a:lstStyle/>
          <a:p>
            <a:pPr marL="0" indent="0" algn="ctr">
              <a:buNone/>
            </a:pPr>
            <a:r>
              <a:rPr lang="uk-UA" b="1" dirty="0"/>
              <a:t>Учні 1-10-х класів під час уроків образотворчого мистецтва, трудового навчання та в </a:t>
            </a:r>
            <a:r>
              <a:rPr lang="uk-UA" b="1" dirty="0" err="1"/>
              <a:t>післяурочний</a:t>
            </a:r>
            <a:r>
              <a:rPr lang="uk-UA" b="1" dirty="0"/>
              <a:t> час працювали над створенням малюнків, листівок-</a:t>
            </a:r>
            <a:r>
              <a:rPr lang="uk-UA" b="1" dirty="0" err="1"/>
              <a:t>валентинок</a:t>
            </a:r>
            <a:r>
              <a:rPr lang="uk-UA" b="1" dirty="0"/>
              <a:t>, які віртуально присвятили всім захисникам та захисницям України до Дня Святого Валентина. Учителем трудового навчання та образотворчого мистецтва Ольгою ОЛІЙНИК із дитячих малюнків та листівок </a:t>
            </a:r>
            <a:r>
              <a:rPr lang="uk-UA" b="1" dirty="0" err="1"/>
              <a:t>створенено</a:t>
            </a:r>
            <a:r>
              <a:rPr lang="uk-UA" b="1" dirty="0"/>
              <a:t> слайд-шоу </a:t>
            </a:r>
            <a:r>
              <a:rPr lang="uk-UA" b="1" dirty="0" err="1"/>
              <a:t>валентинок</a:t>
            </a:r>
            <a:r>
              <a:rPr lang="uk-UA" b="1" dirty="0"/>
              <a:t> «З любов’ю до Захисника»</a:t>
            </a:r>
            <a:endParaRPr lang="ru-RU" b="1" dirty="0"/>
          </a:p>
        </p:txBody>
      </p:sp>
      <p:pic>
        <p:nvPicPr>
          <p:cNvPr id="5" name="Рисунок 4"/>
          <p:cNvPicPr>
            <a:picLocks noChangeAspect="1"/>
          </p:cNvPicPr>
          <p:nvPr/>
        </p:nvPicPr>
        <p:blipFill>
          <a:blip r:embed="rId3"/>
          <a:stretch>
            <a:fillRect/>
          </a:stretch>
        </p:blipFill>
        <p:spPr>
          <a:xfrm>
            <a:off x="561785" y="1270000"/>
            <a:ext cx="6115050" cy="4572000"/>
          </a:xfrm>
          <a:prstGeom prst="rect">
            <a:avLst/>
          </a:prstGeom>
        </p:spPr>
      </p:pic>
    </p:spTree>
    <p:extLst>
      <p:ext uri="{BB962C8B-B14F-4D97-AF65-F5344CB8AC3E}">
        <p14:creationId xmlns:p14="http://schemas.microsoft.com/office/powerpoint/2010/main" val="2333396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3057" cy="6858594"/>
          </a:xfrm>
          <a:prstGeom prst="rect">
            <a:avLst/>
          </a:prstGeom>
        </p:spPr>
      </p:pic>
      <p:sp>
        <p:nvSpPr>
          <p:cNvPr id="3" name="Объект 2"/>
          <p:cNvSpPr>
            <a:spLocks noGrp="1"/>
          </p:cNvSpPr>
          <p:nvPr>
            <p:ph idx="1"/>
          </p:nvPr>
        </p:nvSpPr>
        <p:spPr>
          <a:xfrm>
            <a:off x="203199" y="193964"/>
            <a:ext cx="11813309" cy="5982999"/>
          </a:xfrm>
        </p:spPr>
        <p:txBody>
          <a:bodyPr/>
          <a:lstStyle/>
          <a:p>
            <a:pPr marL="0" indent="0" algn="just">
              <a:buNone/>
            </a:pPr>
            <a:r>
              <a:rPr lang="uk-UA" sz="2400" b="1" dirty="0"/>
              <a:t>Для учнів 1-10-х класів відбувся підсумковий загальношкільний захід «Профорієнтаційний </a:t>
            </a:r>
            <a:r>
              <a:rPr lang="uk-UA" sz="2400" b="1" dirty="0" err="1"/>
              <a:t>квест</a:t>
            </a:r>
            <a:r>
              <a:rPr lang="uk-UA" sz="2400" b="1" dirty="0"/>
              <a:t> "</a:t>
            </a:r>
            <a:r>
              <a:rPr lang="uk-UA" sz="2400" b="1" dirty="0" err="1"/>
              <a:t>Профіленд</a:t>
            </a:r>
            <a:r>
              <a:rPr lang="uk-UA" sz="2400" b="1" dirty="0"/>
              <a:t>"». Організували та провели його вчитель трудового навчання Ольга ОЛІЙНИК та практичний психолог Алла ЯЦЕНКО. </a:t>
            </a:r>
            <a:r>
              <a:rPr lang="uk-UA" sz="2400" b="1" dirty="0" err="1"/>
              <a:t>Квест</a:t>
            </a:r>
            <a:r>
              <a:rPr lang="uk-UA" sz="2400" b="1" dirty="0"/>
              <a:t> складався з цікавих завдань, корисної інформації, запитань та кулінарної п'ятихвилинки. Діти ознайомились із незвичайними професіями, із відео дізнались про  «7 професій майбутнього», порухались під ритми «</a:t>
            </a:r>
            <a:r>
              <a:rPr lang="uk-UA" sz="2400" b="1" dirty="0" err="1"/>
              <a:t>Помогатора</a:t>
            </a:r>
            <a:r>
              <a:rPr lang="uk-UA" sz="2400" b="1" dirty="0"/>
              <a:t>», зібрали намисто із слів прислів’я. Хлопці й дівчата активно відповідали на запитання, загадки, сміливо справлялися із завданнями</a:t>
            </a:r>
            <a:endParaRPr lang="ru-RU" sz="2400" b="1" dirty="0"/>
          </a:p>
          <a:p>
            <a:pPr marL="0" indent="0">
              <a:buNone/>
            </a:pPr>
            <a:endParaRPr lang="ru-RU" dirty="0"/>
          </a:p>
        </p:txBody>
      </p:sp>
      <p:pic>
        <p:nvPicPr>
          <p:cNvPr id="5" name="Рисунок 4"/>
          <p:cNvPicPr>
            <a:picLocks noChangeAspect="1"/>
          </p:cNvPicPr>
          <p:nvPr/>
        </p:nvPicPr>
        <p:blipFill>
          <a:blip r:embed="rId3"/>
          <a:stretch>
            <a:fillRect/>
          </a:stretch>
        </p:blipFill>
        <p:spPr>
          <a:xfrm>
            <a:off x="4074016" y="2938427"/>
            <a:ext cx="4143037" cy="3826372"/>
          </a:xfrm>
          <a:prstGeom prst="rect">
            <a:avLst/>
          </a:prstGeom>
        </p:spPr>
      </p:pic>
      <p:pic>
        <p:nvPicPr>
          <p:cNvPr id="6" name="Рисунок 5"/>
          <p:cNvPicPr>
            <a:picLocks noChangeAspect="1"/>
          </p:cNvPicPr>
          <p:nvPr/>
        </p:nvPicPr>
        <p:blipFill>
          <a:blip r:embed="rId4"/>
          <a:stretch>
            <a:fillRect/>
          </a:stretch>
        </p:blipFill>
        <p:spPr>
          <a:xfrm>
            <a:off x="217708" y="2930010"/>
            <a:ext cx="3653889" cy="2055313"/>
          </a:xfrm>
          <a:prstGeom prst="rect">
            <a:avLst/>
          </a:prstGeom>
        </p:spPr>
      </p:pic>
      <p:pic>
        <p:nvPicPr>
          <p:cNvPr id="7" name="Рисунок 6"/>
          <p:cNvPicPr>
            <a:picLocks noChangeAspect="1"/>
          </p:cNvPicPr>
          <p:nvPr/>
        </p:nvPicPr>
        <p:blipFill>
          <a:blip r:embed="rId5"/>
          <a:stretch>
            <a:fillRect/>
          </a:stretch>
        </p:blipFill>
        <p:spPr>
          <a:xfrm>
            <a:off x="713176" y="4839054"/>
            <a:ext cx="3290906" cy="1851135"/>
          </a:xfrm>
          <a:prstGeom prst="rect">
            <a:avLst/>
          </a:prstGeom>
        </p:spPr>
      </p:pic>
      <p:pic>
        <p:nvPicPr>
          <p:cNvPr id="8" name="Рисунок 7"/>
          <p:cNvPicPr>
            <a:picLocks noChangeAspect="1"/>
          </p:cNvPicPr>
          <p:nvPr/>
        </p:nvPicPr>
        <p:blipFill>
          <a:blip r:embed="rId6"/>
          <a:stretch>
            <a:fillRect/>
          </a:stretch>
        </p:blipFill>
        <p:spPr>
          <a:xfrm>
            <a:off x="8679248" y="2935067"/>
            <a:ext cx="3407194" cy="1916546"/>
          </a:xfrm>
          <a:prstGeom prst="rect">
            <a:avLst/>
          </a:prstGeom>
        </p:spPr>
      </p:pic>
      <p:pic>
        <p:nvPicPr>
          <p:cNvPr id="9" name="Рисунок 8"/>
          <p:cNvPicPr>
            <a:picLocks noChangeAspect="1"/>
          </p:cNvPicPr>
          <p:nvPr/>
        </p:nvPicPr>
        <p:blipFill>
          <a:blip r:embed="rId7"/>
          <a:stretch>
            <a:fillRect/>
          </a:stretch>
        </p:blipFill>
        <p:spPr>
          <a:xfrm>
            <a:off x="8286987" y="4757118"/>
            <a:ext cx="3582233" cy="2015006"/>
          </a:xfrm>
          <a:prstGeom prst="rect">
            <a:avLst/>
          </a:prstGeom>
        </p:spPr>
      </p:pic>
    </p:spTree>
    <p:extLst>
      <p:ext uri="{BB962C8B-B14F-4D97-AF65-F5344CB8AC3E}">
        <p14:creationId xmlns:p14="http://schemas.microsoft.com/office/powerpoint/2010/main" val="1654574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 y="0"/>
            <a:ext cx="12191999" cy="6858000"/>
          </a:xfrm>
          <a:prstGeom prst="rect">
            <a:avLst/>
          </a:prstGeom>
        </p:spPr>
      </p:pic>
      <p:sp>
        <p:nvSpPr>
          <p:cNvPr id="6" name="Прямоугольник 5"/>
          <p:cNvSpPr/>
          <p:nvPr/>
        </p:nvSpPr>
        <p:spPr>
          <a:xfrm>
            <a:off x="2824305" y="99868"/>
            <a:ext cx="7677441" cy="6740307"/>
          </a:xfrm>
          <a:prstGeom prst="rect">
            <a:avLst/>
          </a:prstGeom>
        </p:spPr>
        <p:txBody>
          <a:bodyPr wrap="square">
            <a:spAutoFit/>
          </a:bodyPr>
          <a:lstStyle/>
          <a:p>
            <a:pPr algn="ctr"/>
            <a:r>
              <a:rPr lang="ru-RU" sz="4000" b="1" dirty="0" smtClean="0">
                <a:solidFill>
                  <a:srgbClr val="C00000"/>
                </a:solidFill>
              </a:rPr>
              <a:t>ВИСНОВОК</a:t>
            </a:r>
          </a:p>
          <a:p>
            <a:pPr algn="just"/>
            <a:r>
              <a:rPr lang="ru-RU" b="1" dirty="0" smtClean="0"/>
              <a:t>       В </a:t>
            </a:r>
            <a:r>
              <a:rPr lang="ru-RU" b="1" dirty="0"/>
              <a:t>рамках </a:t>
            </a:r>
            <a:r>
              <a:rPr lang="ru-RU" b="1" dirty="0" err="1"/>
              <a:t>Тижня</a:t>
            </a:r>
            <a:r>
              <a:rPr lang="ru-RU" b="1" dirty="0"/>
              <a:t> </a:t>
            </a:r>
            <a:r>
              <a:rPr lang="ru-RU" b="1" dirty="0" err="1"/>
              <a:t>відбулися</a:t>
            </a:r>
            <a:r>
              <a:rPr lang="ru-RU" b="1" dirty="0"/>
              <a:t> заходи, </a:t>
            </a:r>
            <a:r>
              <a:rPr lang="ru-RU" b="1" dirty="0" err="1"/>
              <a:t>які</a:t>
            </a:r>
            <a:r>
              <a:rPr lang="ru-RU" b="1" dirty="0"/>
              <a:t> </a:t>
            </a:r>
            <a:r>
              <a:rPr lang="ru-RU" b="1" dirty="0" err="1"/>
              <a:t>охопили</a:t>
            </a:r>
            <a:r>
              <a:rPr lang="ru-RU" b="1" dirty="0"/>
              <a:t> </a:t>
            </a:r>
            <a:r>
              <a:rPr lang="ru-RU" b="1" dirty="0" err="1"/>
              <a:t>усіх</a:t>
            </a:r>
            <a:r>
              <a:rPr lang="ru-RU" b="1" dirty="0"/>
              <a:t> </a:t>
            </a:r>
            <a:r>
              <a:rPr lang="ru-RU" b="1" dirty="0" err="1"/>
              <a:t>учнів</a:t>
            </a:r>
            <a:r>
              <a:rPr lang="ru-RU" b="1" dirty="0"/>
              <a:t> </a:t>
            </a:r>
            <a:r>
              <a:rPr lang="ru-RU" b="1" dirty="0" err="1"/>
              <a:t>школи</a:t>
            </a:r>
            <a:r>
              <a:rPr lang="ru-RU" b="1" dirty="0"/>
              <a:t>, </a:t>
            </a:r>
            <a:r>
              <a:rPr lang="ru-RU" b="1" dirty="0" err="1"/>
              <a:t>під</a:t>
            </a:r>
            <a:r>
              <a:rPr lang="ru-RU" b="1" dirty="0"/>
              <a:t> час </a:t>
            </a:r>
            <a:r>
              <a:rPr lang="ru-RU" b="1" dirty="0" err="1"/>
              <a:t>проведення</a:t>
            </a:r>
            <a:r>
              <a:rPr lang="ru-RU" b="1" dirty="0"/>
              <a:t> </a:t>
            </a:r>
            <a:r>
              <a:rPr lang="ru-RU" b="1" dirty="0" err="1"/>
              <a:t>яких</a:t>
            </a:r>
            <a:r>
              <a:rPr lang="ru-RU" b="1" dirty="0"/>
              <a:t> </a:t>
            </a:r>
            <a:r>
              <a:rPr lang="ru-RU" b="1" dirty="0" err="1"/>
              <a:t>діти</a:t>
            </a:r>
            <a:r>
              <a:rPr lang="ru-RU" b="1" dirty="0"/>
              <a:t> </a:t>
            </a:r>
            <a:r>
              <a:rPr lang="ru-RU" b="1" dirty="0" err="1"/>
              <a:t>мали</a:t>
            </a:r>
            <a:r>
              <a:rPr lang="ru-RU" b="1" dirty="0"/>
              <a:t> </a:t>
            </a:r>
            <a:r>
              <a:rPr lang="ru-RU" b="1" dirty="0" err="1"/>
              <a:t>змогу</a:t>
            </a:r>
            <a:r>
              <a:rPr lang="ru-RU" b="1" dirty="0"/>
              <a:t> </a:t>
            </a:r>
            <a:r>
              <a:rPr lang="ru-RU" b="1" dirty="0" err="1"/>
              <a:t>продемонструвати</a:t>
            </a:r>
            <a:r>
              <a:rPr lang="ru-RU" b="1" dirty="0"/>
              <a:t> </a:t>
            </a:r>
            <a:r>
              <a:rPr lang="ru-RU" b="1" dirty="0" err="1"/>
              <a:t>свої</a:t>
            </a:r>
            <a:r>
              <a:rPr lang="ru-RU" b="1" dirty="0"/>
              <a:t> </a:t>
            </a:r>
            <a:r>
              <a:rPr lang="ru-RU" b="1" dirty="0" err="1"/>
              <a:t>знання</a:t>
            </a:r>
            <a:r>
              <a:rPr lang="ru-RU" b="1" dirty="0"/>
              <a:t>, </a:t>
            </a:r>
            <a:r>
              <a:rPr lang="ru-RU" b="1" dirty="0" err="1"/>
              <a:t>уміння</a:t>
            </a:r>
            <a:r>
              <a:rPr lang="ru-RU" b="1" dirty="0"/>
              <a:t> та </a:t>
            </a:r>
            <a:r>
              <a:rPr lang="ru-RU" b="1" dirty="0" err="1"/>
              <a:t>творчі</a:t>
            </a:r>
            <a:r>
              <a:rPr lang="ru-RU" b="1" dirty="0"/>
              <a:t> </a:t>
            </a:r>
            <a:r>
              <a:rPr lang="ru-RU" b="1" dirty="0" err="1"/>
              <a:t>здібності</a:t>
            </a:r>
            <a:r>
              <a:rPr lang="ru-RU" b="1" dirty="0"/>
              <a:t>.  </a:t>
            </a:r>
          </a:p>
          <a:p>
            <a:pPr algn="just"/>
            <a:r>
              <a:rPr lang="ru-RU" b="1" dirty="0"/>
              <a:t>        У </a:t>
            </a:r>
            <a:r>
              <a:rPr lang="ru-RU" b="1" dirty="0" err="1"/>
              <a:t>ході</a:t>
            </a:r>
            <a:r>
              <a:rPr lang="ru-RU" b="1" dirty="0"/>
              <a:t> </a:t>
            </a:r>
            <a:r>
              <a:rPr lang="ru-RU" b="1" dirty="0" err="1"/>
              <a:t>проведених</a:t>
            </a:r>
            <a:r>
              <a:rPr lang="ru-RU" b="1" dirty="0"/>
              <a:t> </a:t>
            </a:r>
            <a:r>
              <a:rPr lang="ru-RU" b="1" dirty="0" err="1"/>
              <a:t>заходів</a:t>
            </a:r>
            <a:r>
              <a:rPr lang="ru-RU" b="1" dirty="0"/>
              <a:t> </a:t>
            </a:r>
            <a:r>
              <a:rPr lang="ru-RU" b="1" dirty="0" err="1"/>
              <a:t>передбачалося</a:t>
            </a:r>
            <a:r>
              <a:rPr lang="ru-RU" b="1" dirty="0"/>
              <a:t> </a:t>
            </a:r>
            <a:r>
              <a:rPr lang="ru-RU" b="1" dirty="0" err="1"/>
              <a:t>виконання</a:t>
            </a:r>
            <a:r>
              <a:rPr lang="ru-RU" b="1" dirty="0"/>
              <a:t> </a:t>
            </a:r>
            <a:r>
              <a:rPr lang="ru-RU" b="1" dirty="0" err="1"/>
              <a:t>наступних</a:t>
            </a:r>
            <a:r>
              <a:rPr lang="ru-RU" b="1" dirty="0"/>
              <a:t> </a:t>
            </a:r>
            <a:r>
              <a:rPr lang="ru-RU" b="1" dirty="0" err="1"/>
              <a:t>завдань</a:t>
            </a:r>
            <a:r>
              <a:rPr lang="ru-RU" b="1" dirty="0"/>
              <a:t>: </a:t>
            </a:r>
          </a:p>
          <a:p>
            <a:pPr algn="just"/>
            <a:r>
              <a:rPr lang="ru-RU" b="1" dirty="0"/>
              <a:t>- </a:t>
            </a:r>
            <a:r>
              <a:rPr lang="ru-RU" b="1" dirty="0" err="1"/>
              <a:t>створення</a:t>
            </a:r>
            <a:r>
              <a:rPr lang="ru-RU" b="1" dirty="0"/>
              <a:t> </a:t>
            </a:r>
            <a:r>
              <a:rPr lang="ru-RU" b="1" dirty="0" err="1"/>
              <a:t>сприятливих</a:t>
            </a:r>
            <a:r>
              <a:rPr lang="ru-RU" b="1" dirty="0"/>
              <a:t> умов для </a:t>
            </a:r>
            <a:r>
              <a:rPr lang="ru-RU" b="1" dirty="0" err="1"/>
              <a:t>всебічного</a:t>
            </a:r>
            <a:r>
              <a:rPr lang="ru-RU" b="1" dirty="0"/>
              <a:t> </a:t>
            </a:r>
            <a:r>
              <a:rPr lang="ru-RU" b="1" dirty="0" err="1"/>
              <a:t>розвитку</a:t>
            </a:r>
            <a:r>
              <a:rPr lang="ru-RU" b="1" dirty="0"/>
              <a:t> кожного </a:t>
            </a:r>
            <a:r>
              <a:rPr lang="ru-RU" b="1" dirty="0" err="1"/>
              <a:t>учня</a:t>
            </a:r>
            <a:r>
              <a:rPr lang="ru-RU" b="1" dirty="0"/>
              <a:t>, </a:t>
            </a:r>
            <a:r>
              <a:rPr lang="ru-RU" b="1" dirty="0" err="1"/>
              <a:t>формування</a:t>
            </a:r>
            <a:r>
              <a:rPr lang="ru-RU" b="1" dirty="0"/>
              <a:t> компетентностей </a:t>
            </a:r>
            <a:r>
              <a:rPr lang="ru-RU" b="1" dirty="0" err="1"/>
              <a:t>творчої</a:t>
            </a:r>
            <a:r>
              <a:rPr lang="ru-RU" b="1" dirty="0"/>
              <a:t> </a:t>
            </a:r>
            <a:r>
              <a:rPr lang="ru-RU" b="1" dirty="0" err="1"/>
              <a:t>діяльності</a:t>
            </a:r>
            <a:r>
              <a:rPr lang="ru-RU" b="1" dirty="0"/>
              <a:t>, </a:t>
            </a:r>
            <a:r>
              <a:rPr lang="ru-RU" b="1" dirty="0" err="1"/>
              <a:t>саморозвитку</a:t>
            </a:r>
            <a:r>
              <a:rPr lang="ru-RU" b="1" dirty="0"/>
              <a:t>, </a:t>
            </a:r>
            <a:r>
              <a:rPr lang="ru-RU" b="1" dirty="0" err="1"/>
              <a:t>самоосвіти</a:t>
            </a:r>
            <a:r>
              <a:rPr lang="ru-RU" b="1" dirty="0"/>
              <a:t>; </a:t>
            </a:r>
          </a:p>
          <a:p>
            <a:pPr algn="just"/>
            <a:r>
              <a:rPr lang="ru-RU" b="1" dirty="0"/>
              <a:t>- </a:t>
            </a:r>
            <a:r>
              <a:rPr lang="ru-RU" b="1" dirty="0" err="1"/>
              <a:t>формування</a:t>
            </a:r>
            <a:r>
              <a:rPr lang="ru-RU" b="1" dirty="0"/>
              <a:t> в </a:t>
            </a:r>
            <a:r>
              <a:rPr lang="ru-RU" b="1" dirty="0" err="1"/>
              <a:t>учнів</a:t>
            </a:r>
            <a:r>
              <a:rPr lang="ru-RU" b="1" dirty="0"/>
              <a:t> </a:t>
            </a:r>
            <a:r>
              <a:rPr lang="ru-RU" b="1" dirty="0" err="1"/>
              <a:t>практичних</a:t>
            </a:r>
            <a:r>
              <a:rPr lang="ru-RU" b="1" dirty="0"/>
              <a:t> </a:t>
            </a:r>
            <a:r>
              <a:rPr lang="ru-RU" b="1" dirty="0" err="1"/>
              <a:t>навичок</a:t>
            </a:r>
            <a:r>
              <a:rPr lang="ru-RU" b="1" dirty="0"/>
              <a:t> </a:t>
            </a:r>
            <a:r>
              <a:rPr lang="ru-RU" b="1" dirty="0" err="1"/>
              <a:t>творчої</a:t>
            </a:r>
            <a:r>
              <a:rPr lang="ru-RU" b="1" dirty="0"/>
              <a:t> </a:t>
            </a:r>
            <a:r>
              <a:rPr lang="ru-RU" b="1" dirty="0" err="1"/>
              <a:t>діяльності</a:t>
            </a:r>
            <a:r>
              <a:rPr lang="ru-RU" b="1" dirty="0"/>
              <a:t>, </a:t>
            </a:r>
            <a:r>
              <a:rPr lang="ru-RU" b="1" dirty="0" err="1"/>
              <a:t>розвиток</a:t>
            </a:r>
            <a:r>
              <a:rPr lang="ru-RU" b="1" dirty="0"/>
              <a:t> </a:t>
            </a:r>
            <a:r>
              <a:rPr lang="ru-RU" b="1" dirty="0" err="1"/>
              <a:t>творчого</a:t>
            </a:r>
            <a:r>
              <a:rPr lang="ru-RU" b="1" dirty="0"/>
              <a:t> та критичного </a:t>
            </a:r>
            <a:r>
              <a:rPr lang="ru-RU" b="1" dirty="0" err="1"/>
              <a:t>мислення</a:t>
            </a:r>
            <a:r>
              <a:rPr lang="ru-RU" b="1" dirty="0"/>
              <a:t>;  </a:t>
            </a:r>
          </a:p>
          <a:p>
            <a:pPr algn="just"/>
            <a:r>
              <a:rPr lang="ru-RU" b="1" dirty="0"/>
              <a:t>- </a:t>
            </a:r>
            <a:r>
              <a:rPr lang="ru-RU" b="1" dirty="0" err="1"/>
              <a:t>формування</a:t>
            </a:r>
            <a:r>
              <a:rPr lang="ru-RU" b="1" dirty="0"/>
              <a:t> </a:t>
            </a:r>
            <a:r>
              <a:rPr lang="ru-RU" b="1" dirty="0" err="1"/>
              <a:t>обґрунтованого</a:t>
            </a:r>
            <a:r>
              <a:rPr lang="ru-RU" b="1" dirty="0"/>
              <a:t> </a:t>
            </a:r>
            <a:r>
              <a:rPr lang="ru-RU" b="1" dirty="0" err="1"/>
              <a:t>вибору</a:t>
            </a:r>
            <a:r>
              <a:rPr lang="ru-RU" b="1" dirty="0"/>
              <a:t> </a:t>
            </a:r>
            <a:r>
              <a:rPr lang="ru-RU" b="1" dirty="0" err="1"/>
              <a:t>професії</a:t>
            </a:r>
            <a:r>
              <a:rPr lang="ru-RU" b="1" dirty="0"/>
              <a:t> з </a:t>
            </a:r>
            <a:r>
              <a:rPr lang="ru-RU" b="1" dirty="0" err="1"/>
              <a:t>урахуванням</a:t>
            </a:r>
            <a:r>
              <a:rPr lang="ru-RU" b="1" dirty="0"/>
              <a:t> </a:t>
            </a:r>
            <a:r>
              <a:rPr lang="ru-RU" b="1" dirty="0" err="1"/>
              <a:t>власних</a:t>
            </a:r>
            <a:r>
              <a:rPr lang="ru-RU" b="1" dirty="0"/>
              <a:t> </a:t>
            </a:r>
            <a:r>
              <a:rPr lang="ru-RU" b="1" dirty="0" err="1"/>
              <a:t>здібностей</a:t>
            </a:r>
            <a:r>
              <a:rPr lang="ru-RU" b="1" dirty="0"/>
              <a:t>, </a:t>
            </a:r>
            <a:r>
              <a:rPr lang="ru-RU" b="1" dirty="0" err="1"/>
              <a:t>уподобань</a:t>
            </a:r>
            <a:r>
              <a:rPr lang="ru-RU" b="1" dirty="0"/>
              <a:t> та </a:t>
            </a:r>
            <a:r>
              <a:rPr lang="ru-RU" b="1" dirty="0" err="1"/>
              <a:t>інтересів</a:t>
            </a:r>
            <a:r>
              <a:rPr lang="ru-RU" b="1" dirty="0"/>
              <a:t>; </a:t>
            </a:r>
          </a:p>
          <a:p>
            <a:pPr algn="just"/>
            <a:r>
              <a:rPr lang="ru-RU" b="1" dirty="0"/>
              <a:t>- </a:t>
            </a:r>
            <a:r>
              <a:rPr lang="ru-RU" b="1" dirty="0" err="1"/>
              <a:t>виховання</a:t>
            </a:r>
            <a:r>
              <a:rPr lang="ru-RU" b="1" dirty="0"/>
              <a:t> </a:t>
            </a:r>
            <a:r>
              <a:rPr lang="ru-RU" b="1" dirty="0" err="1"/>
              <a:t>активної</a:t>
            </a:r>
            <a:r>
              <a:rPr lang="ru-RU" b="1" dirty="0"/>
              <a:t> </a:t>
            </a:r>
            <a:r>
              <a:rPr lang="ru-RU" b="1" dirty="0" err="1"/>
              <a:t>життєвої</a:t>
            </a:r>
            <a:r>
              <a:rPr lang="ru-RU" b="1" dirty="0"/>
              <a:t> </a:t>
            </a:r>
            <a:r>
              <a:rPr lang="ru-RU" b="1" dirty="0" err="1"/>
              <a:t>позиції</a:t>
            </a:r>
            <a:r>
              <a:rPr lang="ru-RU" b="1" dirty="0"/>
              <a:t>, </a:t>
            </a:r>
            <a:r>
              <a:rPr lang="ru-RU" b="1" dirty="0" err="1"/>
              <a:t>готовності</a:t>
            </a:r>
            <a:r>
              <a:rPr lang="ru-RU" b="1" dirty="0"/>
              <a:t> до </a:t>
            </a:r>
            <a:r>
              <a:rPr lang="ru-RU" b="1" dirty="0" err="1"/>
              <a:t>безперервної</a:t>
            </a:r>
            <a:r>
              <a:rPr lang="ru-RU" b="1" dirty="0"/>
              <a:t> </a:t>
            </a:r>
            <a:r>
              <a:rPr lang="ru-RU" b="1" dirty="0" err="1"/>
              <a:t>професійної</a:t>
            </a:r>
            <a:r>
              <a:rPr lang="ru-RU" b="1" dirty="0"/>
              <a:t> </a:t>
            </a:r>
            <a:r>
              <a:rPr lang="ru-RU" b="1" dirty="0" err="1"/>
              <a:t>освіти</a:t>
            </a:r>
            <a:r>
              <a:rPr lang="ru-RU" b="1" dirty="0"/>
              <a:t>; </a:t>
            </a:r>
          </a:p>
          <a:p>
            <a:pPr algn="just"/>
            <a:r>
              <a:rPr lang="ru-RU" b="1" dirty="0"/>
              <a:t>- </a:t>
            </a:r>
            <a:r>
              <a:rPr lang="ru-RU" b="1" dirty="0" err="1"/>
              <a:t>створення</a:t>
            </a:r>
            <a:r>
              <a:rPr lang="ru-RU" b="1" dirty="0"/>
              <a:t> умов для </a:t>
            </a:r>
            <a:r>
              <a:rPr lang="ru-RU" b="1" dirty="0" err="1"/>
              <a:t>реалізації</a:t>
            </a:r>
            <a:r>
              <a:rPr lang="ru-RU" b="1" dirty="0"/>
              <a:t> </a:t>
            </a:r>
            <a:r>
              <a:rPr lang="ru-RU" b="1" dirty="0" err="1"/>
              <a:t>особистісно-орієнтованого</a:t>
            </a:r>
            <a:r>
              <a:rPr lang="ru-RU" b="1" dirty="0"/>
              <a:t> </a:t>
            </a:r>
            <a:r>
              <a:rPr lang="ru-RU" b="1" dirty="0" err="1"/>
              <a:t>підходу</a:t>
            </a:r>
            <a:r>
              <a:rPr lang="ru-RU" b="1" dirty="0"/>
              <a:t> до </a:t>
            </a:r>
            <a:r>
              <a:rPr lang="ru-RU" b="1" dirty="0" err="1"/>
              <a:t>навчання</a:t>
            </a:r>
            <a:r>
              <a:rPr lang="ru-RU" b="1" dirty="0"/>
              <a:t>, </a:t>
            </a:r>
            <a:r>
              <a:rPr lang="ru-RU" b="1" dirty="0" err="1"/>
              <a:t>виховання</a:t>
            </a:r>
            <a:r>
              <a:rPr lang="ru-RU" b="1" dirty="0"/>
              <a:t> та </a:t>
            </a:r>
            <a:r>
              <a:rPr lang="ru-RU" b="1" dirty="0" err="1"/>
              <a:t>розвитку</a:t>
            </a:r>
            <a:r>
              <a:rPr lang="ru-RU" b="1" dirty="0"/>
              <a:t> </a:t>
            </a:r>
            <a:r>
              <a:rPr lang="ru-RU" b="1" dirty="0" err="1"/>
              <a:t>особистості</a:t>
            </a:r>
            <a:r>
              <a:rPr lang="ru-RU" b="1" dirty="0"/>
              <a:t>.</a:t>
            </a:r>
          </a:p>
          <a:p>
            <a:pPr algn="just"/>
            <a:r>
              <a:rPr lang="ru-RU" b="1" dirty="0"/>
              <a:t>        </a:t>
            </a:r>
            <a:r>
              <a:rPr lang="ru-RU" b="1" dirty="0" err="1" smtClean="0"/>
              <a:t>Варто</a:t>
            </a:r>
            <a:r>
              <a:rPr lang="ru-RU" b="1" dirty="0" smtClean="0"/>
              <a:t> </a:t>
            </a:r>
            <a:r>
              <a:rPr lang="ru-RU" b="1" dirty="0" err="1" smtClean="0"/>
              <a:t>зазначити</a:t>
            </a:r>
            <a:r>
              <a:rPr lang="ru-RU" b="1" dirty="0" smtClean="0"/>
              <a:t>, </a:t>
            </a:r>
            <a:r>
              <a:rPr lang="ru-RU" b="1" dirty="0" err="1"/>
              <a:t>що</a:t>
            </a:r>
            <a:r>
              <a:rPr lang="ru-RU" b="1" dirty="0"/>
              <a:t> педагоги, </a:t>
            </a:r>
            <a:r>
              <a:rPr lang="ru-RU" b="1" dirty="0" err="1"/>
              <a:t>які</a:t>
            </a:r>
            <a:r>
              <a:rPr lang="ru-RU" b="1" dirty="0"/>
              <a:t> </a:t>
            </a:r>
            <a:r>
              <a:rPr lang="ru-RU" b="1" dirty="0" err="1"/>
              <a:t>були</a:t>
            </a:r>
            <a:r>
              <a:rPr lang="ru-RU" b="1" dirty="0"/>
              <a:t> </a:t>
            </a:r>
            <a:r>
              <a:rPr lang="ru-RU" b="1" dirty="0" err="1"/>
              <a:t>залучені</a:t>
            </a:r>
            <a:r>
              <a:rPr lang="ru-RU" b="1" dirty="0"/>
              <a:t> до </a:t>
            </a:r>
            <a:r>
              <a:rPr lang="ru-RU" b="1" dirty="0" err="1"/>
              <a:t>Тижня</a:t>
            </a:r>
            <a:r>
              <a:rPr lang="ru-RU" b="1" dirty="0"/>
              <a:t>, </a:t>
            </a:r>
            <a:r>
              <a:rPr lang="ru-RU" b="1" dirty="0" err="1"/>
              <a:t>використовують</a:t>
            </a:r>
            <a:r>
              <a:rPr lang="ru-RU" b="1" dirty="0"/>
              <a:t> в </a:t>
            </a:r>
            <a:r>
              <a:rPr lang="ru-RU" b="1" dirty="0" err="1"/>
              <a:t>своїй</a:t>
            </a:r>
            <a:r>
              <a:rPr lang="ru-RU" b="1" dirty="0"/>
              <a:t> </a:t>
            </a:r>
            <a:r>
              <a:rPr lang="ru-RU" b="1" dirty="0" err="1"/>
              <a:t>роботі</a:t>
            </a:r>
            <a:r>
              <a:rPr lang="ru-RU" b="1" dirty="0"/>
              <a:t> </a:t>
            </a:r>
            <a:r>
              <a:rPr lang="ru-RU" b="1" dirty="0" err="1"/>
              <a:t>нестандартні</a:t>
            </a:r>
            <a:r>
              <a:rPr lang="ru-RU" b="1" dirty="0"/>
              <a:t> та </a:t>
            </a:r>
            <a:r>
              <a:rPr lang="ru-RU" b="1" dirty="0" err="1"/>
              <a:t>нетрадиційні</a:t>
            </a:r>
            <a:r>
              <a:rPr lang="ru-RU" b="1" dirty="0"/>
              <a:t> </a:t>
            </a:r>
            <a:r>
              <a:rPr lang="ru-RU" b="1" dirty="0" err="1"/>
              <a:t>технології</a:t>
            </a:r>
            <a:r>
              <a:rPr lang="ru-RU" b="1" dirty="0"/>
              <a:t> </a:t>
            </a:r>
            <a:r>
              <a:rPr lang="ru-RU" b="1" dirty="0" err="1"/>
              <a:t>навчання</a:t>
            </a:r>
            <a:r>
              <a:rPr lang="ru-RU" b="1" dirty="0"/>
              <a:t> та </a:t>
            </a:r>
            <a:r>
              <a:rPr lang="ru-RU" b="1" dirty="0" err="1"/>
              <a:t>виховання</a:t>
            </a:r>
            <a:r>
              <a:rPr lang="ru-RU" b="1" dirty="0"/>
              <a:t> </a:t>
            </a:r>
            <a:r>
              <a:rPr lang="ru-RU" b="1" dirty="0" err="1"/>
              <a:t>учнів</a:t>
            </a:r>
            <a:r>
              <a:rPr lang="ru-RU" b="1" dirty="0"/>
              <a:t>, </a:t>
            </a:r>
            <a:r>
              <a:rPr lang="ru-RU" b="1" dirty="0" err="1"/>
              <a:t>що</a:t>
            </a:r>
            <a:r>
              <a:rPr lang="ru-RU" b="1" dirty="0"/>
              <a:t> </a:t>
            </a:r>
            <a:r>
              <a:rPr lang="ru-RU" b="1" dirty="0" err="1"/>
              <a:t>спрямовані</a:t>
            </a:r>
            <a:r>
              <a:rPr lang="ru-RU" b="1" dirty="0"/>
              <a:t> на </a:t>
            </a:r>
            <a:r>
              <a:rPr lang="ru-RU" b="1" dirty="0" err="1"/>
              <a:t>розкриття</a:t>
            </a:r>
            <a:r>
              <a:rPr lang="ru-RU" b="1" dirty="0"/>
              <a:t> </a:t>
            </a:r>
            <a:r>
              <a:rPr lang="ru-RU" b="1" dirty="0" err="1"/>
              <a:t>творчої</a:t>
            </a:r>
            <a:r>
              <a:rPr lang="ru-RU" b="1" dirty="0"/>
              <a:t> та </a:t>
            </a:r>
            <a:r>
              <a:rPr lang="ru-RU" b="1" dirty="0" err="1"/>
              <a:t>ініціативної</a:t>
            </a:r>
            <a:r>
              <a:rPr lang="ru-RU" b="1" dirty="0"/>
              <a:t> </a:t>
            </a:r>
            <a:r>
              <a:rPr lang="ru-RU" b="1" dirty="0" err="1"/>
              <a:t>особистості</a:t>
            </a:r>
            <a:r>
              <a:rPr lang="ru-RU" b="1" dirty="0"/>
              <a:t> й </a:t>
            </a:r>
            <a:r>
              <a:rPr lang="ru-RU" b="1" dirty="0" err="1"/>
              <a:t>дають</a:t>
            </a:r>
            <a:r>
              <a:rPr lang="ru-RU" b="1" dirty="0"/>
              <a:t> </a:t>
            </a:r>
            <a:r>
              <a:rPr lang="ru-RU" b="1" dirty="0" err="1"/>
              <a:t>змогу</a:t>
            </a:r>
            <a:r>
              <a:rPr lang="ru-RU" b="1" dirty="0"/>
              <a:t> </a:t>
            </a:r>
            <a:r>
              <a:rPr lang="ru-RU" b="1" dirty="0" err="1"/>
              <a:t>залучати</a:t>
            </a:r>
            <a:r>
              <a:rPr lang="ru-RU" b="1" dirty="0"/>
              <a:t> </a:t>
            </a:r>
            <a:r>
              <a:rPr lang="ru-RU" b="1" dirty="0" err="1"/>
              <a:t>учнів</a:t>
            </a:r>
            <a:r>
              <a:rPr lang="ru-RU" b="1" dirty="0"/>
              <a:t> до </a:t>
            </a:r>
            <a:r>
              <a:rPr lang="ru-RU" b="1" dirty="0" err="1"/>
              <a:t>активної</a:t>
            </a:r>
            <a:r>
              <a:rPr lang="ru-RU" b="1" dirty="0"/>
              <a:t> </a:t>
            </a:r>
            <a:r>
              <a:rPr lang="ru-RU" b="1" dirty="0" err="1"/>
              <a:t>співпраці</a:t>
            </a:r>
            <a:r>
              <a:rPr lang="ru-RU" b="1" dirty="0"/>
              <a:t>. Мета </a:t>
            </a:r>
            <a:r>
              <a:rPr lang="ru-RU" b="1" dirty="0" err="1"/>
              <a:t>тижня</a:t>
            </a:r>
            <a:r>
              <a:rPr lang="ru-RU" b="1" dirty="0"/>
              <a:t> трудового </a:t>
            </a:r>
            <a:r>
              <a:rPr lang="ru-RU" b="1" dirty="0" err="1"/>
              <a:t>навчання</a:t>
            </a:r>
            <a:r>
              <a:rPr lang="ru-RU" b="1" dirty="0"/>
              <a:t> та </a:t>
            </a:r>
            <a:r>
              <a:rPr lang="ru-RU" b="1" dirty="0" err="1"/>
              <a:t>профорієнтаційної</a:t>
            </a:r>
            <a:r>
              <a:rPr lang="ru-RU" b="1" dirty="0"/>
              <a:t> </a:t>
            </a:r>
            <a:r>
              <a:rPr lang="ru-RU" b="1" dirty="0" err="1"/>
              <a:t>роботи</a:t>
            </a:r>
            <a:r>
              <a:rPr lang="ru-RU" b="1" dirty="0"/>
              <a:t> </a:t>
            </a:r>
            <a:r>
              <a:rPr lang="ru-RU" b="1" dirty="0" err="1"/>
              <a:t>досягнута</a:t>
            </a:r>
            <a:r>
              <a:rPr lang="ru-RU" b="1" dirty="0"/>
              <a:t>.</a:t>
            </a:r>
          </a:p>
        </p:txBody>
      </p:sp>
      <p:pic>
        <p:nvPicPr>
          <p:cNvPr id="8" name="Рисунок 7"/>
          <p:cNvPicPr>
            <a:picLocks noChangeAspect="1"/>
          </p:cNvPicPr>
          <p:nvPr/>
        </p:nvPicPr>
        <p:blipFill>
          <a:blip r:embed="rId3"/>
          <a:stretch>
            <a:fillRect/>
          </a:stretch>
        </p:blipFill>
        <p:spPr>
          <a:xfrm>
            <a:off x="10638269" y="2954082"/>
            <a:ext cx="1553731" cy="1553731"/>
          </a:xfrm>
          <a:prstGeom prst="rect">
            <a:avLst/>
          </a:prstGeom>
        </p:spPr>
      </p:pic>
      <p:pic>
        <p:nvPicPr>
          <p:cNvPr id="9" name="Рисунок 8"/>
          <p:cNvPicPr>
            <a:picLocks noChangeAspect="1"/>
          </p:cNvPicPr>
          <p:nvPr/>
        </p:nvPicPr>
        <p:blipFill>
          <a:blip r:embed="rId4"/>
          <a:stretch>
            <a:fillRect/>
          </a:stretch>
        </p:blipFill>
        <p:spPr>
          <a:xfrm>
            <a:off x="72448" y="2214381"/>
            <a:ext cx="2615334" cy="2816514"/>
          </a:xfrm>
          <a:prstGeom prst="rect">
            <a:avLst/>
          </a:prstGeom>
        </p:spPr>
      </p:pic>
    </p:spTree>
    <p:extLst>
      <p:ext uri="{BB962C8B-B14F-4D97-AF65-F5344CB8AC3E}">
        <p14:creationId xmlns:p14="http://schemas.microsoft.com/office/powerpoint/2010/main" val="1305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2" name="Заголовок 1"/>
          <p:cNvSpPr>
            <a:spLocks noGrp="1"/>
          </p:cNvSpPr>
          <p:nvPr>
            <p:ph type="title"/>
          </p:nvPr>
        </p:nvSpPr>
        <p:spPr>
          <a:xfrm>
            <a:off x="0" y="0"/>
            <a:ext cx="12192000" cy="3592945"/>
          </a:xfrm>
        </p:spPr>
        <p:txBody>
          <a:bodyPr>
            <a:normAutofit fontScale="90000"/>
          </a:bodyPr>
          <a:lstStyle/>
          <a:p>
            <a:pPr algn="ctr"/>
            <a:r>
              <a:rPr lang="uk-UA" sz="3100" b="1" dirty="0">
                <a:solidFill>
                  <a:srgbClr val="FF0000"/>
                </a:solidFill>
                <a:latin typeface="+mn-lt"/>
              </a:rPr>
              <a:t>10 лютого </a:t>
            </a:r>
            <a:r>
              <a:rPr lang="ru-RU" sz="3100" b="1" dirty="0">
                <a:solidFill>
                  <a:srgbClr val="FF0000"/>
                </a:solidFill>
                <a:latin typeface="+mn-lt"/>
              </a:rPr>
              <a:t/>
            </a:r>
            <a:br>
              <a:rPr lang="ru-RU" sz="3100" b="1" dirty="0">
                <a:solidFill>
                  <a:srgbClr val="FF0000"/>
                </a:solidFill>
                <a:latin typeface="+mn-lt"/>
              </a:rPr>
            </a:br>
            <a:r>
              <a:rPr lang="uk-UA" sz="2200" b="1" dirty="0">
                <a:latin typeface="+mn-lt"/>
              </a:rPr>
              <a:t>        У </a:t>
            </a:r>
            <a:r>
              <a:rPr lang="ru-RU" sz="2200" b="1" dirty="0" err="1">
                <a:latin typeface="+mn-lt"/>
              </a:rPr>
              <a:t>закладі</a:t>
            </a:r>
            <a:r>
              <a:rPr lang="ru-RU" sz="2200" b="1" dirty="0">
                <a:latin typeface="+mn-lt"/>
              </a:rPr>
              <a:t> </a:t>
            </a:r>
            <a:r>
              <a:rPr lang="ru-RU" sz="2200" b="1" dirty="0" err="1">
                <a:latin typeface="+mn-lt"/>
              </a:rPr>
              <a:t>освіти</a:t>
            </a:r>
            <a:r>
              <a:rPr lang="ru-RU" sz="2200" b="1" dirty="0">
                <a:latin typeface="+mn-lt"/>
              </a:rPr>
              <a:t> </a:t>
            </a:r>
            <a:r>
              <a:rPr lang="ru-RU" sz="2200" b="1" dirty="0" err="1">
                <a:latin typeface="+mn-lt"/>
              </a:rPr>
              <a:t>розпочався</a:t>
            </a:r>
            <a:r>
              <a:rPr lang="ru-RU" sz="2200" b="1" dirty="0">
                <a:latin typeface="+mn-lt"/>
              </a:rPr>
              <a:t> </a:t>
            </a:r>
            <a:r>
              <a:rPr lang="ru-RU" sz="2200" b="1" dirty="0" err="1">
                <a:latin typeface="+mn-lt"/>
              </a:rPr>
              <a:t>тиждень</a:t>
            </a:r>
            <a:r>
              <a:rPr lang="ru-RU" sz="2200" b="1" dirty="0">
                <a:latin typeface="+mn-lt"/>
              </a:rPr>
              <a:t> трудового </a:t>
            </a:r>
            <a:r>
              <a:rPr lang="ru-RU" sz="2200" b="1" dirty="0" err="1">
                <a:latin typeface="+mn-lt"/>
              </a:rPr>
              <a:t>навчання</a:t>
            </a:r>
            <a:r>
              <a:rPr lang="ru-RU" sz="2200" b="1" dirty="0">
                <a:latin typeface="+mn-lt"/>
              </a:rPr>
              <a:t> та </a:t>
            </a:r>
            <a:r>
              <a:rPr lang="ru-RU" sz="2200" b="1" dirty="0" err="1">
                <a:latin typeface="+mn-lt"/>
              </a:rPr>
              <a:t>профорієнтаційної</a:t>
            </a:r>
            <a:r>
              <a:rPr lang="ru-RU" sz="2200" b="1" dirty="0">
                <a:latin typeface="+mn-lt"/>
              </a:rPr>
              <a:t> </a:t>
            </a:r>
            <a:r>
              <a:rPr lang="ru-RU" sz="2200" b="1" dirty="0" err="1">
                <a:latin typeface="+mn-lt"/>
              </a:rPr>
              <a:t>роботи</a:t>
            </a:r>
            <a:r>
              <a:rPr lang="ru-RU" sz="2200" b="1" dirty="0">
                <a:latin typeface="+mn-lt"/>
              </a:rPr>
              <a:t>. </a:t>
            </a:r>
            <a:r>
              <a:rPr lang="ru-RU" sz="2200" b="1" dirty="0" err="1">
                <a:latin typeface="+mn-lt"/>
              </a:rPr>
              <a:t>Майбутні</a:t>
            </a:r>
            <a:r>
              <a:rPr lang="ru-RU" sz="2200" b="1" dirty="0">
                <a:latin typeface="+mn-lt"/>
              </a:rPr>
              <a:t> </a:t>
            </a:r>
            <a:r>
              <a:rPr lang="ru-RU" sz="2200" b="1" dirty="0" err="1">
                <a:latin typeface="+mn-lt"/>
              </a:rPr>
              <a:t>випускники</a:t>
            </a:r>
            <a:r>
              <a:rPr lang="ru-RU" sz="2200" b="1" dirty="0">
                <a:latin typeface="+mn-lt"/>
              </a:rPr>
              <a:t> </a:t>
            </a:r>
            <a:r>
              <a:rPr lang="ru-RU" sz="2200" b="1" dirty="0" err="1">
                <a:latin typeface="+mn-lt"/>
              </a:rPr>
              <a:t>ознайомилися</a:t>
            </a:r>
            <a:r>
              <a:rPr lang="ru-RU" sz="2200" b="1" dirty="0">
                <a:latin typeface="+mn-lt"/>
              </a:rPr>
              <a:t> з цифровою платформою </a:t>
            </a:r>
            <a:r>
              <a:rPr lang="ru-RU" sz="2200" b="1" dirty="0" err="1">
                <a:latin typeface="+mn-lt"/>
              </a:rPr>
              <a:t>професійної</a:t>
            </a:r>
            <a:r>
              <a:rPr lang="ru-RU" sz="2200" b="1" dirty="0">
                <a:latin typeface="+mn-lt"/>
              </a:rPr>
              <a:t> </a:t>
            </a:r>
            <a:r>
              <a:rPr lang="ru-RU" sz="2200" b="1" dirty="0" err="1">
                <a:latin typeface="+mn-lt"/>
              </a:rPr>
              <a:t>освіти</a:t>
            </a:r>
            <a:r>
              <a:rPr lang="ru-RU" sz="2200" b="1" dirty="0">
                <a:latin typeface="+mn-lt"/>
              </a:rPr>
              <a:t> «</a:t>
            </a:r>
            <a:r>
              <a:rPr lang="ru-RU" sz="2200" b="1" dirty="0" err="1">
                <a:latin typeface="+mn-lt"/>
              </a:rPr>
              <a:t>Світ</a:t>
            </a:r>
            <a:r>
              <a:rPr lang="ru-RU" sz="2200" b="1" dirty="0">
                <a:latin typeface="+mn-lt"/>
              </a:rPr>
              <a:t> </a:t>
            </a:r>
            <a:r>
              <a:rPr lang="ru-RU" sz="2200" b="1" dirty="0" err="1">
                <a:latin typeface="+mn-lt"/>
              </a:rPr>
              <a:t>професій</a:t>
            </a:r>
            <a:r>
              <a:rPr lang="ru-RU" sz="2200" b="1" dirty="0">
                <a:latin typeface="+mn-lt"/>
              </a:rPr>
              <a:t>», яка створена для </a:t>
            </a:r>
            <a:r>
              <a:rPr lang="ru-RU" sz="2200" b="1" dirty="0" err="1">
                <a:latin typeface="+mn-lt"/>
              </a:rPr>
              <a:t>профорієнтації</a:t>
            </a:r>
            <a:r>
              <a:rPr lang="ru-RU" sz="2200" b="1" dirty="0">
                <a:latin typeface="+mn-lt"/>
              </a:rPr>
              <a:t>, </a:t>
            </a:r>
            <a:r>
              <a:rPr lang="ru-RU" sz="2200" b="1" dirty="0" err="1">
                <a:latin typeface="+mn-lt"/>
              </a:rPr>
              <a:t>свідомого</a:t>
            </a:r>
            <a:r>
              <a:rPr lang="ru-RU" sz="2200" b="1" dirty="0">
                <a:latin typeface="+mn-lt"/>
              </a:rPr>
              <a:t> </a:t>
            </a:r>
            <a:r>
              <a:rPr lang="ru-RU" sz="2200" b="1" dirty="0" err="1">
                <a:latin typeface="+mn-lt"/>
              </a:rPr>
              <a:t>вибору</a:t>
            </a:r>
            <a:r>
              <a:rPr lang="ru-RU" sz="2200" b="1" dirty="0">
                <a:latin typeface="+mn-lt"/>
              </a:rPr>
              <a:t> </a:t>
            </a:r>
            <a:r>
              <a:rPr lang="ru-RU" sz="2200" b="1" dirty="0" err="1">
                <a:latin typeface="+mn-lt"/>
              </a:rPr>
              <a:t>професії</a:t>
            </a:r>
            <a:r>
              <a:rPr lang="ru-RU" sz="2200" b="1" dirty="0">
                <a:latin typeface="+mn-lt"/>
              </a:rPr>
              <a:t>, </a:t>
            </a:r>
            <a:r>
              <a:rPr lang="ru-RU" sz="2200" b="1" dirty="0" err="1">
                <a:latin typeface="+mn-lt"/>
              </a:rPr>
              <a:t>успішного</a:t>
            </a:r>
            <a:r>
              <a:rPr lang="ru-RU" sz="2200" b="1" dirty="0">
                <a:latin typeface="+mn-lt"/>
              </a:rPr>
              <a:t> </a:t>
            </a:r>
            <a:r>
              <a:rPr lang="ru-RU" sz="2200" b="1" dirty="0" err="1">
                <a:latin typeface="+mn-lt"/>
              </a:rPr>
              <a:t>професійного</a:t>
            </a:r>
            <a:r>
              <a:rPr lang="ru-RU" sz="2200" b="1" dirty="0">
                <a:latin typeface="+mn-lt"/>
              </a:rPr>
              <a:t> </a:t>
            </a:r>
            <a:r>
              <a:rPr lang="ru-RU" sz="2200" b="1" dirty="0" err="1">
                <a:latin typeface="+mn-lt"/>
              </a:rPr>
              <a:t>навчання</a:t>
            </a:r>
            <a:r>
              <a:rPr lang="ru-RU" sz="2200" b="1" dirty="0">
                <a:latin typeface="+mn-lt"/>
              </a:rPr>
              <a:t>.</a:t>
            </a:r>
            <a:br>
              <a:rPr lang="ru-RU" sz="2200" b="1" dirty="0">
                <a:latin typeface="+mn-lt"/>
              </a:rPr>
            </a:br>
            <a:r>
              <a:rPr lang="uk-UA" sz="2200" b="1" dirty="0">
                <a:latin typeface="+mn-lt"/>
              </a:rPr>
              <a:t>        </a:t>
            </a:r>
            <a:r>
              <a:rPr lang="ru-RU" sz="2200" b="1" dirty="0" err="1">
                <a:latin typeface="+mn-lt"/>
              </a:rPr>
              <a:t>Соціальний</a:t>
            </a:r>
            <a:r>
              <a:rPr lang="ru-RU" sz="2200" b="1" dirty="0">
                <a:latin typeface="+mn-lt"/>
              </a:rPr>
              <a:t> педагог Марина ГАРМАШ </a:t>
            </a:r>
            <a:r>
              <a:rPr lang="ru-RU" sz="2200" b="1" dirty="0" err="1">
                <a:latin typeface="+mn-lt"/>
              </a:rPr>
              <a:t>підготувала</a:t>
            </a:r>
            <a:r>
              <a:rPr lang="ru-RU" sz="2200" b="1" dirty="0">
                <a:latin typeface="+mn-lt"/>
              </a:rPr>
              <a:t> та </a:t>
            </a:r>
            <a:r>
              <a:rPr lang="ru-RU" sz="2200" b="1" dirty="0" err="1">
                <a:latin typeface="+mn-lt"/>
              </a:rPr>
              <a:t>запропонувала</a:t>
            </a:r>
            <a:r>
              <a:rPr lang="ru-RU" sz="2200" b="1" dirty="0">
                <a:latin typeface="+mn-lt"/>
              </a:rPr>
              <a:t> </a:t>
            </a:r>
            <a:r>
              <a:rPr lang="ru-RU" sz="2200" b="1" dirty="0" err="1">
                <a:latin typeface="+mn-lt"/>
              </a:rPr>
              <a:t>учням</a:t>
            </a:r>
            <a:r>
              <a:rPr lang="ru-RU" sz="2200" b="1" dirty="0">
                <a:latin typeface="+mn-lt"/>
              </a:rPr>
              <a:t> 9-10-х </a:t>
            </a:r>
            <a:r>
              <a:rPr lang="ru-RU" sz="2200" b="1" dirty="0" err="1">
                <a:latin typeface="+mn-lt"/>
              </a:rPr>
              <a:t>класів</a:t>
            </a:r>
            <a:r>
              <a:rPr lang="ru-RU" sz="2200" b="1" dirty="0">
                <a:latin typeface="+mn-lt"/>
              </a:rPr>
              <a:t> </a:t>
            </a:r>
            <a:r>
              <a:rPr lang="ru-RU" sz="2200" b="1" dirty="0" err="1">
                <a:latin typeface="+mn-lt"/>
              </a:rPr>
              <a:t>ознайомитися</a:t>
            </a:r>
            <a:r>
              <a:rPr lang="ru-RU" sz="2200" b="1" dirty="0">
                <a:latin typeface="+mn-lt"/>
              </a:rPr>
              <a:t> з </a:t>
            </a:r>
            <a:r>
              <a:rPr lang="ru-RU" sz="2200" b="1" dirty="0" err="1">
                <a:latin typeface="+mn-lt"/>
              </a:rPr>
              <a:t>інформаційним</a:t>
            </a:r>
            <a:r>
              <a:rPr lang="ru-RU" sz="2200" b="1" dirty="0">
                <a:latin typeface="+mn-lt"/>
              </a:rPr>
              <a:t> плакатом «</a:t>
            </a:r>
            <a:r>
              <a:rPr lang="ru-RU" sz="2200" b="1" dirty="0" err="1">
                <a:latin typeface="+mn-lt"/>
              </a:rPr>
              <a:t>Мозаїка</a:t>
            </a:r>
            <a:r>
              <a:rPr lang="ru-RU" sz="2200" b="1" dirty="0">
                <a:latin typeface="+mn-lt"/>
              </a:rPr>
              <a:t> </a:t>
            </a:r>
            <a:r>
              <a:rPr lang="ru-RU" sz="2200" b="1" dirty="0" err="1">
                <a:latin typeface="+mn-lt"/>
              </a:rPr>
              <a:t>професій</a:t>
            </a:r>
            <a:r>
              <a:rPr lang="ru-RU" sz="2200" b="1" dirty="0">
                <a:latin typeface="+mn-lt"/>
              </a:rPr>
              <a:t>» та буклетом «Формула </a:t>
            </a:r>
            <a:r>
              <a:rPr lang="ru-RU" sz="2200" b="1" dirty="0" err="1">
                <a:latin typeface="+mn-lt"/>
              </a:rPr>
              <a:t>успішного</a:t>
            </a:r>
            <a:r>
              <a:rPr lang="ru-RU" sz="2200" b="1" dirty="0">
                <a:latin typeface="+mn-lt"/>
              </a:rPr>
              <a:t> </a:t>
            </a:r>
            <a:r>
              <a:rPr lang="ru-RU" sz="2200" b="1" dirty="0" err="1">
                <a:latin typeface="+mn-lt"/>
              </a:rPr>
              <a:t>вибору</a:t>
            </a:r>
            <a:r>
              <a:rPr lang="ru-RU" sz="2200" b="1" dirty="0">
                <a:latin typeface="+mn-lt"/>
              </a:rPr>
              <a:t> </a:t>
            </a:r>
            <a:r>
              <a:rPr lang="ru-RU" sz="2200" b="1" dirty="0" err="1">
                <a:latin typeface="+mn-lt"/>
              </a:rPr>
              <a:t>професії</a:t>
            </a:r>
            <a:r>
              <a:rPr lang="ru-RU" sz="2200" b="1" dirty="0">
                <a:latin typeface="+mn-lt"/>
              </a:rPr>
              <a:t>».</a:t>
            </a:r>
            <a:br>
              <a:rPr lang="ru-RU" sz="2200" b="1" dirty="0">
                <a:latin typeface="+mn-lt"/>
              </a:rPr>
            </a:br>
            <a:r>
              <a:rPr lang="uk-UA" sz="2200" b="1" dirty="0">
                <a:latin typeface="+mn-lt"/>
              </a:rPr>
              <a:t>        У</a:t>
            </a:r>
            <a:r>
              <a:rPr lang="ru-RU" sz="2200" b="1" dirty="0" err="1">
                <a:latin typeface="+mn-lt"/>
              </a:rPr>
              <a:t>чителем</a:t>
            </a:r>
            <a:r>
              <a:rPr lang="ru-RU" sz="2200" b="1" dirty="0">
                <a:latin typeface="+mn-lt"/>
              </a:rPr>
              <a:t> </a:t>
            </a:r>
            <a:r>
              <a:rPr lang="ru-RU" sz="2200" b="1" dirty="0" err="1">
                <a:latin typeface="+mn-lt"/>
              </a:rPr>
              <a:t>музичного</a:t>
            </a:r>
            <a:r>
              <a:rPr lang="ru-RU" sz="2200" b="1" dirty="0">
                <a:latin typeface="+mn-lt"/>
              </a:rPr>
              <a:t> </a:t>
            </a:r>
            <a:r>
              <a:rPr lang="ru-RU" sz="2200" b="1" dirty="0" err="1">
                <a:latin typeface="+mn-lt"/>
              </a:rPr>
              <a:t>мистецтва</a:t>
            </a:r>
            <a:r>
              <a:rPr lang="ru-RU" sz="2200" b="1" dirty="0">
                <a:latin typeface="+mn-lt"/>
              </a:rPr>
              <a:t> </a:t>
            </a:r>
            <a:r>
              <a:rPr lang="ru-RU" sz="2200" b="1" dirty="0" err="1">
                <a:latin typeface="+mn-lt"/>
              </a:rPr>
              <a:t>Наталею</a:t>
            </a:r>
            <a:r>
              <a:rPr lang="ru-RU" sz="2200" b="1" dirty="0">
                <a:latin typeface="+mn-lt"/>
              </a:rPr>
              <a:t> САЛОВОЮ проведено «</a:t>
            </a:r>
            <a:r>
              <a:rPr lang="ru-RU" sz="2200" b="1" dirty="0" err="1">
                <a:latin typeface="+mn-lt"/>
              </a:rPr>
              <a:t>Зоряну</a:t>
            </a:r>
            <a:r>
              <a:rPr lang="ru-RU" sz="2200" b="1" dirty="0">
                <a:latin typeface="+mn-lt"/>
              </a:rPr>
              <a:t> </a:t>
            </a:r>
            <a:r>
              <a:rPr lang="uk-UA" sz="2200" b="1" dirty="0">
                <a:latin typeface="+mn-lt"/>
              </a:rPr>
              <a:t>   </a:t>
            </a:r>
            <a:r>
              <a:rPr lang="ru-RU" sz="2200" b="1" dirty="0" err="1">
                <a:latin typeface="+mn-lt"/>
              </a:rPr>
              <a:t>музичну</a:t>
            </a:r>
            <a:r>
              <a:rPr lang="ru-RU" sz="2200" b="1" dirty="0">
                <a:latin typeface="+mn-lt"/>
              </a:rPr>
              <a:t> годину: "</a:t>
            </a:r>
            <a:r>
              <a:rPr lang="ru-RU" sz="2200" b="1" dirty="0" err="1">
                <a:latin typeface="+mn-lt"/>
              </a:rPr>
              <a:t>Всі</a:t>
            </a:r>
            <a:r>
              <a:rPr lang="ru-RU" sz="2200" b="1" dirty="0">
                <a:latin typeface="+mn-lt"/>
              </a:rPr>
              <a:t> </a:t>
            </a:r>
            <a:r>
              <a:rPr lang="ru-RU" sz="2200" b="1" dirty="0" err="1">
                <a:latin typeface="+mn-lt"/>
              </a:rPr>
              <a:t>професії</a:t>
            </a:r>
            <a:r>
              <a:rPr lang="ru-RU" sz="2200" b="1" dirty="0">
                <a:latin typeface="+mn-lt"/>
              </a:rPr>
              <a:t> </a:t>
            </a:r>
            <a:r>
              <a:rPr lang="ru-RU" sz="2200" b="1" dirty="0" err="1">
                <a:latin typeface="+mn-lt"/>
              </a:rPr>
              <a:t>важливі</a:t>
            </a:r>
            <a:r>
              <a:rPr lang="ru-RU" sz="2200" b="1" dirty="0">
                <a:latin typeface="+mn-lt"/>
              </a:rPr>
              <a:t>"» для </a:t>
            </a:r>
            <a:r>
              <a:rPr lang="ru-RU" sz="2200" b="1" dirty="0" err="1">
                <a:latin typeface="+mn-lt"/>
              </a:rPr>
              <a:t>учнів</a:t>
            </a:r>
            <a:r>
              <a:rPr lang="ru-RU" sz="2200" b="1" dirty="0">
                <a:latin typeface="+mn-lt"/>
              </a:rPr>
              <a:t> 8-х </a:t>
            </a:r>
            <a:r>
              <a:rPr lang="ru-RU" sz="2200" b="1" dirty="0" err="1">
                <a:latin typeface="+mn-lt"/>
              </a:rPr>
              <a:t>класів</a:t>
            </a:r>
            <a:r>
              <a:rPr lang="ru-RU" sz="2200" b="1" dirty="0">
                <a:latin typeface="+mn-lt"/>
              </a:rPr>
              <a:t>. </a:t>
            </a:r>
            <a:r>
              <a:rPr lang="ru-RU" sz="2200" b="1" dirty="0" err="1">
                <a:latin typeface="+mn-lt"/>
              </a:rPr>
              <a:t>Діти</a:t>
            </a:r>
            <a:r>
              <a:rPr lang="ru-RU" sz="2200" b="1" dirty="0">
                <a:latin typeface="+mn-lt"/>
              </a:rPr>
              <a:t> </a:t>
            </a:r>
            <a:r>
              <a:rPr lang="ru-RU" sz="2200" b="1" dirty="0" err="1">
                <a:latin typeface="+mn-lt"/>
              </a:rPr>
              <a:t>прослухали</a:t>
            </a:r>
            <a:r>
              <a:rPr lang="ru-RU" sz="2200" b="1" dirty="0">
                <a:latin typeface="+mn-lt"/>
              </a:rPr>
              <a:t> </a:t>
            </a:r>
            <a:r>
              <a:rPr lang="ru-RU" sz="2200" b="1" dirty="0" err="1">
                <a:latin typeface="+mn-lt"/>
              </a:rPr>
              <a:t>пісні</a:t>
            </a:r>
            <a:r>
              <a:rPr lang="ru-RU" sz="2200" b="1" dirty="0">
                <a:latin typeface="+mn-lt"/>
              </a:rPr>
              <a:t> про </a:t>
            </a:r>
            <a:r>
              <a:rPr lang="ru-RU" sz="2200" b="1" dirty="0" err="1">
                <a:latin typeface="+mn-lt"/>
              </a:rPr>
              <a:t>різні</a:t>
            </a:r>
            <a:r>
              <a:rPr lang="ru-RU" sz="2200" b="1" dirty="0">
                <a:latin typeface="+mn-lt"/>
              </a:rPr>
              <a:t> </a:t>
            </a:r>
            <a:r>
              <a:rPr lang="ru-RU" sz="2200" b="1" dirty="0" err="1">
                <a:latin typeface="+mn-lt"/>
              </a:rPr>
              <a:t>важливі</a:t>
            </a:r>
            <a:r>
              <a:rPr lang="ru-RU" sz="2200" b="1" dirty="0">
                <a:latin typeface="+mn-lt"/>
              </a:rPr>
              <a:t> </a:t>
            </a:r>
            <a:r>
              <a:rPr lang="ru-RU" sz="2200" b="1" dirty="0" err="1">
                <a:latin typeface="+mn-lt"/>
              </a:rPr>
              <a:t>професії</a:t>
            </a:r>
            <a:r>
              <a:rPr lang="ru-RU" sz="2200" b="1" dirty="0">
                <a:latin typeface="+mn-lt"/>
              </a:rPr>
              <a:t>, </a:t>
            </a:r>
            <a:r>
              <a:rPr lang="ru-RU" sz="2200" b="1" dirty="0" err="1">
                <a:latin typeface="+mn-lt"/>
              </a:rPr>
              <a:t>збірку</a:t>
            </a:r>
            <a:r>
              <a:rPr lang="ru-RU" sz="2200" b="1" dirty="0">
                <a:latin typeface="+mn-lt"/>
              </a:rPr>
              <a:t> </a:t>
            </a:r>
            <a:r>
              <a:rPr lang="ru-RU" sz="2200" b="1" dirty="0" err="1">
                <a:latin typeface="+mn-lt"/>
              </a:rPr>
              <a:t>пісень</a:t>
            </a:r>
            <a:r>
              <a:rPr lang="ru-RU" sz="2200" b="1" dirty="0">
                <a:latin typeface="+mn-lt"/>
              </a:rPr>
              <a:t> «</a:t>
            </a:r>
            <a:r>
              <a:rPr lang="ru-RU" sz="2200" b="1" dirty="0" err="1">
                <a:latin typeface="+mn-lt"/>
              </a:rPr>
              <a:t>Професії</a:t>
            </a:r>
            <a:r>
              <a:rPr lang="ru-RU" sz="2200" b="1" dirty="0">
                <a:latin typeface="+mn-lt"/>
              </a:rPr>
              <a:t>: </a:t>
            </a:r>
            <a:r>
              <a:rPr lang="ru-RU" sz="2200" b="1" dirty="0" err="1">
                <a:latin typeface="+mn-lt"/>
              </a:rPr>
              <a:t>пісні</a:t>
            </a:r>
            <a:r>
              <a:rPr lang="ru-RU" sz="2200" b="1" dirty="0">
                <a:latin typeface="+mn-lt"/>
              </a:rPr>
              <a:t> для </a:t>
            </a:r>
            <a:r>
              <a:rPr lang="ru-RU" sz="2200" b="1" dirty="0" err="1">
                <a:latin typeface="+mn-lt"/>
              </a:rPr>
              <a:t>дітей</a:t>
            </a:r>
            <a:r>
              <a:rPr lang="ru-RU" sz="2200" b="1" dirty="0">
                <a:latin typeface="+mn-lt"/>
              </a:rPr>
              <a:t>», </a:t>
            </a:r>
            <a:r>
              <a:rPr lang="uk-UA" sz="2200" b="1" dirty="0">
                <a:latin typeface="+mn-lt"/>
              </a:rPr>
              <a:t>взяли</a:t>
            </a:r>
            <a:r>
              <a:rPr lang="ru-RU" sz="2200" b="1" dirty="0">
                <a:latin typeface="+mn-lt"/>
              </a:rPr>
              <a:t> участь у </a:t>
            </a:r>
            <a:r>
              <a:rPr lang="ru-RU" sz="2200" b="1" dirty="0" err="1">
                <a:latin typeface="+mn-lt"/>
              </a:rPr>
              <a:t>проведенні</a:t>
            </a:r>
            <a:r>
              <a:rPr lang="ru-RU" sz="2200" b="1" dirty="0">
                <a:latin typeface="+mn-lt"/>
              </a:rPr>
              <a:t> </a:t>
            </a:r>
            <a:r>
              <a:rPr lang="ru-RU" sz="2200" b="1" dirty="0" err="1">
                <a:latin typeface="+mn-lt"/>
              </a:rPr>
              <a:t>музично-дидактичної</a:t>
            </a:r>
            <a:r>
              <a:rPr lang="ru-RU" sz="2200" b="1" dirty="0">
                <a:latin typeface="+mn-lt"/>
              </a:rPr>
              <a:t> </a:t>
            </a:r>
            <a:r>
              <a:rPr lang="ru-RU" sz="2200" b="1" dirty="0" err="1">
                <a:latin typeface="+mn-lt"/>
              </a:rPr>
              <a:t>гри</a:t>
            </a:r>
            <a:r>
              <a:rPr lang="ru-RU" sz="2200" b="1" dirty="0">
                <a:latin typeface="+mn-lt"/>
              </a:rPr>
              <a:t> «</a:t>
            </a:r>
            <a:r>
              <a:rPr lang="ru-RU" sz="2200" b="1" dirty="0" err="1">
                <a:latin typeface="+mn-lt"/>
              </a:rPr>
              <a:t>Назви</a:t>
            </a:r>
            <a:r>
              <a:rPr lang="ru-RU" sz="2200" b="1" dirty="0">
                <a:latin typeface="+mn-lt"/>
              </a:rPr>
              <a:t> </a:t>
            </a:r>
            <a:r>
              <a:rPr lang="ru-RU" sz="2200" b="1" dirty="0" err="1">
                <a:latin typeface="+mn-lt"/>
              </a:rPr>
              <a:t>професію</a:t>
            </a:r>
            <a:r>
              <a:rPr lang="ru-RU" sz="2200" b="1" dirty="0">
                <a:latin typeface="+mn-lt"/>
              </a:rPr>
              <a:t> </a:t>
            </a:r>
            <a:r>
              <a:rPr lang="ru-RU" sz="2200" b="1" dirty="0" err="1">
                <a:latin typeface="+mn-lt"/>
              </a:rPr>
              <a:t>музиканта</a:t>
            </a:r>
            <a:r>
              <a:rPr lang="ru-RU" sz="2200" b="1" dirty="0" smtClean="0">
                <a:latin typeface="+mn-lt"/>
              </a:rPr>
              <a:t>»</a:t>
            </a:r>
            <a:r>
              <a:rPr lang="ru-RU" sz="2200" b="1" dirty="0">
                <a:latin typeface="+mn-lt"/>
              </a:rPr>
              <a:t/>
            </a:r>
            <a:br>
              <a:rPr lang="ru-RU" sz="2200" b="1" dirty="0">
                <a:latin typeface="+mn-lt"/>
              </a:rPr>
            </a:br>
            <a:endParaRPr lang="ru-RU" sz="2200" b="1" dirty="0">
              <a:latin typeface="+mn-lt"/>
            </a:endParaRPr>
          </a:p>
        </p:txBody>
      </p:sp>
      <p:pic>
        <p:nvPicPr>
          <p:cNvPr id="5" name="Рисунок 4"/>
          <p:cNvPicPr>
            <a:picLocks noChangeAspect="1"/>
          </p:cNvPicPr>
          <p:nvPr/>
        </p:nvPicPr>
        <p:blipFill>
          <a:blip r:embed="rId3"/>
          <a:stretch>
            <a:fillRect/>
          </a:stretch>
        </p:blipFill>
        <p:spPr>
          <a:xfrm>
            <a:off x="390014" y="3250695"/>
            <a:ext cx="5579208" cy="3168072"/>
          </a:xfrm>
          <a:prstGeom prst="rect">
            <a:avLst/>
          </a:prstGeom>
          <a:ln w="38100">
            <a:solidFill>
              <a:srgbClr val="0070C0"/>
            </a:solidFill>
          </a:ln>
        </p:spPr>
      </p:pic>
      <p:pic>
        <p:nvPicPr>
          <p:cNvPr id="6" name="Рисунок 5"/>
          <p:cNvPicPr>
            <a:picLocks noChangeAspect="1"/>
          </p:cNvPicPr>
          <p:nvPr/>
        </p:nvPicPr>
        <p:blipFill>
          <a:blip r:embed="rId4"/>
          <a:stretch>
            <a:fillRect/>
          </a:stretch>
        </p:blipFill>
        <p:spPr>
          <a:xfrm>
            <a:off x="6192982" y="3250695"/>
            <a:ext cx="5611175" cy="3168072"/>
          </a:xfrm>
          <a:prstGeom prst="rect">
            <a:avLst/>
          </a:prstGeom>
          <a:ln w="38100">
            <a:solidFill>
              <a:srgbClr val="0070C0"/>
            </a:solidFill>
          </a:ln>
        </p:spPr>
      </p:pic>
    </p:spTree>
    <p:extLst>
      <p:ext uri="{BB962C8B-B14F-4D97-AF65-F5344CB8AC3E}">
        <p14:creationId xmlns:p14="http://schemas.microsoft.com/office/powerpoint/2010/main" val="4126126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3" name="Объект 2"/>
          <p:cNvSpPr>
            <a:spLocks noGrp="1"/>
          </p:cNvSpPr>
          <p:nvPr>
            <p:ph idx="1"/>
          </p:nvPr>
        </p:nvSpPr>
        <p:spPr>
          <a:xfrm>
            <a:off x="358220" y="65988"/>
            <a:ext cx="11704472" cy="6110975"/>
          </a:xfrm>
        </p:spPr>
        <p:txBody>
          <a:bodyPr/>
          <a:lstStyle/>
          <a:p>
            <a:pPr marL="0" indent="0" algn="just">
              <a:buNone/>
            </a:pPr>
            <a:r>
              <a:rPr lang="uk-UA" dirty="0" smtClean="0"/>
              <a:t>       </a:t>
            </a:r>
            <a:r>
              <a:rPr lang="uk-UA" sz="2400" b="1" dirty="0" smtClean="0"/>
              <a:t>Практичним </a:t>
            </a:r>
            <a:r>
              <a:rPr lang="uk-UA" sz="2400" b="1" dirty="0"/>
              <a:t>психологом  Аллою ЯЦЕНКО для учнів 1-4-х класів проведено </a:t>
            </a:r>
            <a:r>
              <a:rPr lang="ru-RU" sz="2400" b="1" dirty="0" err="1"/>
              <a:t>майстер-клас</a:t>
            </a:r>
            <a:r>
              <a:rPr lang="ru-RU" sz="2400" b="1" dirty="0"/>
              <a:t>: «</a:t>
            </a:r>
            <a:r>
              <a:rPr lang="ru-RU" sz="2400" b="1" dirty="0" err="1"/>
              <a:t>Безмежний</a:t>
            </a:r>
            <a:r>
              <a:rPr lang="ru-RU" sz="2400" b="1" dirty="0"/>
              <a:t> </a:t>
            </a:r>
            <a:r>
              <a:rPr lang="ru-RU" sz="2400" b="1" dirty="0" err="1"/>
              <a:t>світ</a:t>
            </a:r>
            <a:r>
              <a:rPr lang="ru-RU" sz="2400" b="1" dirty="0"/>
              <a:t> </a:t>
            </a:r>
            <a:r>
              <a:rPr lang="ru-RU" sz="2400" b="1" dirty="0" err="1"/>
              <a:t>професій</a:t>
            </a:r>
            <a:r>
              <a:rPr lang="ru-RU" sz="2400" b="1" dirty="0"/>
              <a:t>»</a:t>
            </a:r>
            <a:r>
              <a:rPr lang="uk-UA" sz="2400" b="1" dirty="0"/>
              <a:t>, на якому </a:t>
            </a:r>
            <a:r>
              <a:rPr lang="ru-RU" sz="2400" b="1" dirty="0" err="1"/>
              <a:t>діти</a:t>
            </a:r>
            <a:r>
              <a:rPr lang="ru-RU" sz="2400" b="1" dirty="0"/>
              <a:t> </a:t>
            </a:r>
            <a:r>
              <a:rPr lang="ru-RU" sz="2400" b="1" dirty="0" err="1"/>
              <a:t>ознайомились</a:t>
            </a:r>
            <a:r>
              <a:rPr lang="ru-RU" sz="2400" b="1" dirty="0"/>
              <a:t> з  </a:t>
            </a:r>
            <a:r>
              <a:rPr lang="ru-RU" sz="2400" b="1" dirty="0" err="1"/>
              <a:t>різноманіттям</a:t>
            </a:r>
            <a:r>
              <a:rPr lang="ru-RU" sz="2400" b="1" dirty="0"/>
              <a:t> </a:t>
            </a:r>
            <a:r>
              <a:rPr lang="ru-RU" sz="2400" b="1" dirty="0" err="1"/>
              <a:t>професій</a:t>
            </a:r>
            <a:r>
              <a:rPr lang="uk-UA" sz="2400" b="1" dirty="0"/>
              <a:t>,</a:t>
            </a:r>
            <a:r>
              <a:rPr lang="ru-RU" sz="2400" b="1" dirty="0"/>
              <a:t> </a:t>
            </a:r>
            <a:r>
              <a:rPr lang="ru-RU" sz="2400" b="1" dirty="0" err="1"/>
              <a:t>які</a:t>
            </a:r>
            <a:r>
              <a:rPr lang="ru-RU" sz="2400" b="1" dirty="0"/>
              <a:t> є </a:t>
            </a:r>
            <a:r>
              <a:rPr lang="ru-RU" sz="2400" b="1" dirty="0" err="1"/>
              <a:t>завжди</a:t>
            </a:r>
            <a:r>
              <a:rPr lang="ru-RU" sz="2400" b="1" dirty="0"/>
              <a:t> </a:t>
            </a:r>
            <a:r>
              <a:rPr lang="ru-RU" sz="2400" b="1" dirty="0" err="1"/>
              <a:t>актуальними</a:t>
            </a:r>
            <a:r>
              <a:rPr lang="ru-RU" sz="2400" b="1" dirty="0"/>
              <a:t>.</a:t>
            </a:r>
          </a:p>
          <a:p>
            <a:pPr marL="0" indent="0" algn="just">
              <a:buNone/>
            </a:pPr>
            <a:r>
              <a:rPr lang="uk-UA" sz="2400" b="1" dirty="0" smtClean="0"/>
              <a:t>       </a:t>
            </a:r>
            <a:r>
              <a:rPr lang="uk-UA" sz="2400" b="1" dirty="0"/>
              <a:t>Вихователі 5-8-х класів провели з учнями тест з профорієнтації «Як обрати професію до душі?» Після проходження тесту з'ясували, які професії найбільше підходять дітям, обговорили результати, підтримали гнучкість у виборі – дали учням зрозуміти, що вибір професії – це не раз і назавжди, і вони можуть змінювати свої уподобання</a:t>
            </a:r>
            <a:r>
              <a:rPr lang="uk-UA" b="1" dirty="0"/>
              <a:t>.</a:t>
            </a:r>
            <a:endParaRPr lang="ru-RU" b="1" dirty="0"/>
          </a:p>
          <a:p>
            <a:pPr marL="0" indent="0">
              <a:buNone/>
            </a:pPr>
            <a:endParaRPr lang="ru-RU" dirty="0"/>
          </a:p>
        </p:txBody>
      </p:sp>
      <p:pic>
        <p:nvPicPr>
          <p:cNvPr id="6" name="Рисунок 5"/>
          <p:cNvPicPr>
            <a:picLocks noChangeAspect="1"/>
          </p:cNvPicPr>
          <p:nvPr/>
        </p:nvPicPr>
        <p:blipFill>
          <a:blip r:embed="rId3"/>
          <a:stretch>
            <a:fillRect/>
          </a:stretch>
        </p:blipFill>
        <p:spPr>
          <a:xfrm>
            <a:off x="671142" y="3121475"/>
            <a:ext cx="5658425" cy="2418977"/>
          </a:xfrm>
          <a:prstGeom prst="rect">
            <a:avLst/>
          </a:prstGeom>
        </p:spPr>
      </p:pic>
      <p:pic>
        <p:nvPicPr>
          <p:cNvPr id="8" name="Рисунок 7"/>
          <p:cNvPicPr>
            <a:picLocks noChangeAspect="1"/>
          </p:cNvPicPr>
          <p:nvPr/>
        </p:nvPicPr>
        <p:blipFill>
          <a:blip r:embed="rId4"/>
          <a:stretch>
            <a:fillRect/>
          </a:stretch>
        </p:blipFill>
        <p:spPr>
          <a:xfrm>
            <a:off x="6663373" y="3595394"/>
            <a:ext cx="5194821" cy="2922087"/>
          </a:xfrm>
          <a:prstGeom prst="rect">
            <a:avLst/>
          </a:prstGeom>
        </p:spPr>
      </p:pic>
    </p:spTree>
    <p:extLst>
      <p:ext uri="{BB962C8B-B14F-4D97-AF65-F5344CB8AC3E}">
        <p14:creationId xmlns:p14="http://schemas.microsoft.com/office/powerpoint/2010/main" val="881708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3" name="Объект 2"/>
          <p:cNvSpPr>
            <a:spLocks noGrp="1"/>
          </p:cNvSpPr>
          <p:nvPr>
            <p:ph idx="1"/>
          </p:nvPr>
        </p:nvSpPr>
        <p:spPr>
          <a:xfrm>
            <a:off x="188536" y="169682"/>
            <a:ext cx="11811786" cy="6007281"/>
          </a:xfrm>
        </p:spPr>
        <p:txBody>
          <a:bodyPr/>
          <a:lstStyle/>
          <a:p>
            <a:pPr marL="0" indent="0" algn="ctr">
              <a:buNone/>
            </a:pPr>
            <a:r>
              <a:rPr lang="uk-UA" b="1" dirty="0">
                <a:solidFill>
                  <a:srgbClr val="FF0000"/>
                </a:solidFill>
              </a:rPr>
              <a:t>11 лютого </a:t>
            </a:r>
            <a:endParaRPr lang="ru-RU" dirty="0">
              <a:solidFill>
                <a:srgbClr val="FF0000"/>
              </a:solidFill>
            </a:endParaRPr>
          </a:p>
          <a:p>
            <a:pPr marL="0" indent="0" algn="just">
              <a:buNone/>
            </a:pPr>
            <a:r>
              <a:rPr lang="uk-UA" b="1" dirty="0" smtClean="0"/>
              <a:t>      </a:t>
            </a:r>
            <a:r>
              <a:rPr lang="uk-UA" sz="2000" b="1" dirty="0"/>
              <a:t>Виховательки   Оксана  ПЕЧЕРИЦЯ  та  Вікторія ЄВФИМЕНКО   з   учнями </a:t>
            </a:r>
            <a:r>
              <a:rPr lang="uk-UA" sz="2000" b="1" dirty="0" smtClean="0"/>
              <a:t> </a:t>
            </a:r>
            <a:r>
              <a:rPr lang="uk-UA" sz="2000" b="1" dirty="0"/>
              <a:t>1-5-х класів провели виховну годину, на якій переглянули та обговорили міні-відео «Які є професії» та «Ким я стану, коли виросту». Діти отримали уявлення про різноманітність світу професій, дізналися про їх особливості; активно ділилися своїми мріями та роздумами щодо майбутнього професійного шляху.</a:t>
            </a:r>
            <a:endParaRPr lang="ru-RU" sz="2000" b="1" dirty="0"/>
          </a:p>
          <a:p>
            <a:pPr marL="0" indent="0" algn="just">
              <a:buNone/>
            </a:pPr>
            <a:r>
              <a:rPr lang="uk-UA" sz="2000" b="1" dirty="0" smtClean="0"/>
              <a:t>     </a:t>
            </a:r>
            <a:r>
              <a:rPr lang="uk-UA" sz="2000" b="1" dirty="0"/>
              <a:t>Практичним психологом  Аллою ЯЦЕНКО для учнів 5-7-х класів проведено бесіду на тему: «Карта життя: професії». Діти ознайомились з типами професій, алгоритмом професійного самовизначення та розглянули помилки, які можуть бути допущені при виборі професії.</a:t>
            </a:r>
            <a:endParaRPr lang="ru-RU" sz="2000" b="1" dirty="0"/>
          </a:p>
          <a:p>
            <a:pPr marL="0" indent="0">
              <a:buNone/>
            </a:pPr>
            <a:endParaRPr lang="ru-RU" dirty="0"/>
          </a:p>
        </p:txBody>
      </p:sp>
      <p:pic>
        <p:nvPicPr>
          <p:cNvPr id="5" name="Рисунок 4"/>
          <p:cNvPicPr>
            <a:picLocks noChangeAspect="1"/>
          </p:cNvPicPr>
          <p:nvPr/>
        </p:nvPicPr>
        <p:blipFill>
          <a:blip r:embed="rId3"/>
          <a:stretch>
            <a:fillRect/>
          </a:stretch>
        </p:blipFill>
        <p:spPr>
          <a:xfrm>
            <a:off x="999516" y="2983345"/>
            <a:ext cx="4810155" cy="3604611"/>
          </a:xfrm>
          <a:prstGeom prst="rect">
            <a:avLst/>
          </a:prstGeom>
        </p:spPr>
      </p:pic>
      <p:pic>
        <p:nvPicPr>
          <p:cNvPr id="6" name="Рисунок 5"/>
          <p:cNvPicPr>
            <a:picLocks noChangeAspect="1"/>
          </p:cNvPicPr>
          <p:nvPr/>
        </p:nvPicPr>
        <p:blipFill>
          <a:blip r:embed="rId4"/>
          <a:stretch>
            <a:fillRect/>
          </a:stretch>
        </p:blipFill>
        <p:spPr>
          <a:xfrm>
            <a:off x="5998207" y="3546763"/>
            <a:ext cx="5623621" cy="2200242"/>
          </a:xfrm>
          <a:prstGeom prst="rect">
            <a:avLst/>
          </a:prstGeom>
        </p:spPr>
      </p:pic>
    </p:spTree>
    <p:extLst>
      <p:ext uri="{BB962C8B-B14F-4D97-AF65-F5344CB8AC3E}">
        <p14:creationId xmlns:p14="http://schemas.microsoft.com/office/powerpoint/2010/main" val="178939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428" y="0"/>
            <a:ext cx="12192001" cy="6858000"/>
          </a:xfrm>
          <a:prstGeom prst="rect">
            <a:avLst/>
          </a:prstGeom>
        </p:spPr>
      </p:pic>
      <p:sp>
        <p:nvSpPr>
          <p:cNvPr id="3" name="Объект 2"/>
          <p:cNvSpPr>
            <a:spLocks noGrp="1"/>
          </p:cNvSpPr>
          <p:nvPr>
            <p:ph idx="1"/>
          </p:nvPr>
        </p:nvSpPr>
        <p:spPr>
          <a:xfrm>
            <a:off x="92364" y="221673"/>
            <a:ext cx="11896435" cy="6131501"/>
          </a:xfrm>
        </p:spPr>
        <p:txBody>
          <a:bodyPr>
            <a:normAutofit/>
          </a:bodyPr>
          <a:lstStyle/>
          <a:p>
            <a:pPr marL="0" indent="0" algn="just">
              <a:buNone/>
            </a:pPr>
            <a:r>
              <a:rPr lang="uk-UA" sz="2400" b="1" dirty="0" smtClean="0"/>
              <a:t>        </a:t>
            </a:r>
            <a:r>
              <a:rPr lang="uk-UA" sz="2200" b="1" dirty="0"/>
              <a:t>Учителька трудового навчання Надія ПУШКАР провела у 7-му класі гру-</a:t>
            </a:r>
            <a:r>
              <a:rPr lang="uk-UA" sz="2200" b="1" dirty="0" err="1"/>
              <a:t>квест</a:t>
            </a:r>
            <a:r>
              <a:rPr lang="uk-UA" sz="2200" b="1" dirty="0"/>
              <a:t> «Майстри своєї справи». Учасники подорожували між станціями, виконували цікаві завдання, пов’язані з будівництвом, кулінарією, медициною, мистецтвом та іншими професіями; відгадували загадки, розпізнавали інструменти та матеріали; працювали в команді та вчилися цінувати працю майстрів.</a:t>
            </a:r>
            <a:endParaRPr lang="ru-RU" sz="2200" b="1" dirty="0"/>
          </a:p>
          <a:p>
            <a:pPr marL="0" indent="0" algn="just">
              <a:buNone/>
            </a:pPr>
            <a:r>
              <a:rPr lang="uk-UA" sz="2200" b="1" dirty="0" smtClean="0"/>
              <a:t>        Учителька </a:t>
            </a:r>
            <a:r>
              <a:rPr lang="uk-UA" sz="2200" b="1" dirty="0"/>
              <a:t>трудового </a:t>
            </a:r>
            <a:r>
              <a:rPr lang="uk-UA" sz="2200" b="1" dirty="0" err="1"/>
              <a:t>начання</a:t>
            </a:r>
            <a:r>
              <a:rPr lang="uk-UA" sz="2200" b="1" dirty="0"/>
              <a:t> Ольга МІЛОДАН організувала творчу майстерню «Полум’яне серце» серед учнів 8-х класів.  З нагоди свята Дня Святого Валентина діти виготовляли святкові листівки-</a:t>
            </a:r>
            <a:r>
              <a:rPr lang="uk-UA" sz="2200" b="1" dirty="0" err="1"/>
              <a:t>валентинки</a:t>
            </a:r>
            <a:r>
              <a:rPr lang="uk-UA" sz="2200" b="1" dirty="0"/>
              <a:t> зі словами вдячності захисникам.</a:t>
            </a:r>
            <a:endParaRPr lang="ru-RU" sz="2200" b="1" dirty="0"/>
          </a:p>
        </p:txBody>
      </p:sp>
      <p:pic>
        <p:nvPicPr>
          <p:cNvPr id="5" name="Рисунок 4"/>
          <p:cNvPicPr>
            <a:picLocks noChangeAspect="1"/>
          </p:cNvPicPr>
          <p:nvPr/>
        </p:nvPicPr>
        <p:blipFill>
          <a:blip r:embed="rId3"/>
          <a:stretch>
            <a:fillRect/>
          </a:stretch>
        </p:blipFill>
        <p:spPr>
          <a:xfrm>
            <a:off x="299755" y="2988520"/>
            <a:ext cx="5544038" cy="3101196"/>
          </a:xfrm>
          <a:prstGeom prst="rect">
            <a:avLst/>
          </a:prstGeom>
          <a:ln w="19050">
            <a:solidFill>
              <a:srgbClr val="7030A0"/>
            </a:solidFill>
          </a:ln>
          <a:scene3d>
            <a:camera prst="perspectiveRight"/>
            <a:lightRig rig="threePt" dir="t"/>
          </a:scene3d>
        </p:spPr>
      </p:pic>
      <p:pic>
        <p:nvPicPr>
          <p:cNvPr id="6" name="Рисунок 5"/>
          <p:cNvPicPr>
            <a:picLocks noChangeAspect="1"/>
          </p:cNvPicPr>
          <p:nvPr/>
        </p:nvPicPr>
        <p:blipFill>
          <a:blip r:embed="rId4"/>
          <a:stretch>
            <a:fillRect/>
          </a:stretch>
        </p:blipFill>
        <p:spPr>
          <a:xfrm>
            <a:off x="7880808" y="2780272"/>
            <a:ext cx="4107991" cy="2318447"/>
          </a:xfrm>
          <a:prstGeom prst="rect">
            <a:avLst/>
          </a:prstGeom>
          <a:ln>
            <a:solidFill>
              <a:srgbClr val="C00000"/>
            </a:solidFill>
          </a:ln>
          <a:scene3d>
            <a:camera prst="perspectiveHeroicExtremeLeftFacing"/>
            <a:lightRig rig="threePt" dir="t"/>
          </a:scene3d>
        </p:spPr>
      </p:pic>
      <p:pic>
        <p:nvPicPr>
          <p:cNvPr id="7" name="Рисунок 6"/>
          <p:cNvPicPr>
            <a:picLocks noChangeAspect="1"/>
          </p:cNvPicPr>
          <p:nvPr/>
        </p:nvPicPr>
        <p:blipFill>
          <a:blip r:embed="rId5"/>
          <a:stretch>
            <a:fillRect/>
          </a:stretch>
        </p:blipFill>
        <p:spPr>
          <a:xfrm>
            <a:off x="5109328" y="4100990"/>
            <a:ext cx="3995005" cy="2252184"/>
          </a:xfrm>
          <a:prstGeom prst="rect">
            <a:avLst/>
          </a:prstGeom>
          <a:solidFill>
            <a:schemeClr val="accent2"/>
          </a:solidFill>
          <a:ln>
            <a:solidFill>
              <a:srgbClr val="C00000"/>
            </a:solidFill>
          </a:ln>
          <a:scene3d>
            <a:camera prst="perspectiveHeroicExtremeLeftFacing"/>
            <a:lightRig rig="threePt" dir="t"/>
          </a:scene3d>
        </p:spPr>
      </p:pic>
    </p:spTree>
    <p:extLst>
      <p:ext uri="{BB962C8B-B14F-4D97-AF65-F5344CB8AC3E}">
        <p14:creationId xmlns:p14="http://schemas.microsoft.com/office/powerpoint/2010/main" val="1620041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3" name="Объект 2"/>
          <p:cNvSpPr>
            <a:spLocks noGrp="1"/>
          </p:cNvSpPr>
          <p:nvPr>
            <p:ph idx="1"/>
          </p:nvPr>
        </p:nvSpPr>
        <p:spPr>
          <a:xfrm>
            <a:off x="7546109" y="424873"/>
            <a:ext cx="4396508" cy="6433126"/>
          </a:xfrm>
        </p:spPr>
        <p:txBody>
          <a:bodyPr>
            <a:normAutofit/>
          </a:bodyPr>
          <a:lstStyle/>
          <a:p>
            <a:pPr marL="0" indent="0" algn="ctr">
              <a:buNone/>
            </a:pPr>
            <a:r>
              <a:rPr lang="uk-UA" dirty="0"/>
              <a:t> </a:t>
            </a:r>
            <a:r>
              <a:rPr lang="ru-RU" b="1" dirty="0" err="1"/>
              <a:t>Соціальни</a:t>
            </a:r>
            <a:r>
              <a:rPr lang="uk-UA" b="1" dirty="0"/>
              <a:t>м</a:t>
            </a:r>
            <a:r>
              <a:rPr lang="ru-RU" b="1" dirty="0"/>
              <a:t> педагог</a:t>
            </a:r>
            <a:r>
              <a:rPr lang="uk-UA" b="1" dirty="0" err="1"/>
              <a:t>ом</a:t>
            </a:r>
            <a:r>
              <a:rPr lang="uk-UA" b="1" dirty="0"/>
              <a:t> </a:t>
            </a:r>
            <a:r>
              <a:rPr lang="ru-RU" b="1" dirty="0"/>
              <a:t>Мариною ГАРМАШ</a:t>
            </a:r>
            <a:r>
              <a:rPr lang="uk-UA" b="1" dirty="0"/>
              <a:t> учням 9-10-х класів запропоновано для самостійного перегляду презентацію «Правовий всеобуч "Праця неповнолітніх: права, додаткові пільги"». </a:t>
            </a:r>
            <a:endParaRPr lang="uk-UA" b="1" dirty="0" smtClean="0"/>
          </a:p>
          <a:p>
            <a:pPr marL="0" indent="0" algn="ctr">
              <a:buNone/>
            </a:pPr>
            <a:r>
              <a:rPr lang="uk-UA" b="1" dirty="0" smtClean="0"/>
              <a:t>Учні </a:t>
            </a:r>
            <a:r>
              <a:rPr lang="uk-UA" b="1" dirty="0"/>
              <a:t>мали змогу ознайомитись з особливостями працевлаштування неповнолітніх, дізнатися про основні види робочого часу та </a:t>
            </a:r>
            <a:r>
              <a:rPr lang="uk-UA" b="1" dirty="0" smtClean="0"/>
              <a:t>відпочинку  </a:t>
            </a:r>
            <a:endParaRPr lang="ru-RU" b="1" dirty="0"/>
          </a:p>
        </p:txBody>
      </p:sp>
      <p:pic>
        <p:nvPicPr>
          <p:cNvPr id="5" name="Рисунок 4"/>
          <p:cNvPicPr>
            <a:picLocks noChangeAspect="1"/>
          </p:cNvPicPr>
          <p:nvPr/>
        </p:nvPicPr>
        <p:blipFill>
          <a:blip r:embed="rId3"/>
          <a:stretch>
            <a:fillRect/>
          </a:stretch>
        </p:blipFill>
        <p:spPr>
          <a:xfrm>
            <a:off x="1509986" y="676320"/>
            <a:ext cx="5029359" cy="5303740"/>
          </a:xfrm>
          <a:prstGeom prst="rect">
            <a:avLst/>
          </a:prstGeom>
          <a:effectLst>
            <a:glow rad="228600">
              <a:schemeClr val="accent5">
                <a:satMod val="175000"/>
                <a:alpha val="40000"/>
              </a:schemeClr>
            </a:glow>
          </a:effectLst>
        </p:spPr>
      </p:pic>
    </p:spTree>
    <p:extLst>
      <p:ext uri="{BB962C8B-B14F-4D97-AF65-F5344CB8AC3E}">
        <p14:creationId xmlns:p14="http://schemas.microsoft.com/office/powerpoint/2010/main" val="4193207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3" name="Объект 2"/>
          <p:cNvSpPr>
            <a:spLocks noGrp="1"/>
          </p:cNvSpPr>
          <p:nvPr>
            <p:ph idx="1"/>
          </p:nvPr>
        </p:nvSpPr>
        <p:spPr>
          <a:xfrm>
            <a:off x="133926" y="0"/>
            <a:ext cx="11956474" cy="6176963"/>
          </a:xfrm>
        </p:spPr>
        <p:txBody>
          <a:bodyPr>
            <a:normAutofit/>
          </a:bodyPr>
          <a:lstStyle/>
          <a:p>
            <a:pPr marL="0" indent="0" algn="ctr">
              <a:buNone/>
            </a:pPr>
            <a:r>
              <a:rPr lang="uk-UA" b="1" dirty="0">
                <a:solidFill>
                  <a:srgbClr val="FF0000"/>
                </a:solidFill>
              </a:rPr>
              <a:t>12 лютого</a:t>
            </a:r>
            <a:endParaRPr lang="ru-RU" dirty="0">
              <a:solidFill>
                <a:srgbClr val="FF0000"/>
              </a:solidFill>
            </a:endParaRPr>
          </a:p>
          <a:p>
            <a:pPr marL="0" indent="0" algn="just">
              <a:buNone/>
            </a:pPr>
            <a:r>
              <a:rPr lang="uk-UA" dirty="0"/>
              <a:t>     </a:t>
            </a:r>
            <a:r>
              <a:rPr lang="uk-UA" sz="2000" b="1" dirty="0" smtClean="0"/>
              <a:t>Учителька </a:t>
            </a:r>
            <a:r>
              <a:rPr lang="uk-UA" sz="2000" b="1" dirty="0"/>
              <a:t>4-го класу Олена ПРИБИЛОВА для своїх учнів провела нестандартний урок «</a:t>
            </a:r>
            <a:r>
              <a:rPr lang="uk-UA" sz="2000" b="1" dirty="0" err="1"/>
              <a:t>Крафтові</a:t>
            </a:r>
            <a:r>
              <a:rPr lang="uk-UA" sz="2000" b="1" dirty="0"/>
              <a:t> забави», на якому діти виготовили чудові </a:t>
            </a:r>
            <a:r>
              <a:rPr lang="uk-UA" sz="2000" b="1" dirty="0" err="1"/>
              <a:t>закладинки</a:t>
            </a:r>
            <a:r>
              <a:rPr lang="uk-UA" sz="2000" b="1" dirty="0"/>
              <a:t> для книжок – «Працьовиту бджілку». </a:t>
            </a:r>
            <a:endParaRPr lang="ru-RU" sz="2000" b="1" dirty="0"/>
          </a:p>
          <a:p>
            <a:pPr marL="0" indent="0" algn="just">
              <a:buNone/>
            </a:pPr>
            <a:r>
              <a:rPr lang="uk-UA" sz="2000" b="1" dirty="0" smtClean="0"/>
              <a:t>       </a:t>
            </a:r>
            <a:r>
              <a:rPr lang="uk-UA" sz="2000" b="1" dirty="0"/>
              <a:t>Учителька музичного мистецтва Наталія САЛОВА провела з учнями </a:t>
            </a:r>
            <a:r>
              <a:rPr lang="uk-UA" sz="2000" b="1" dirty="0" smtClean="0"/>
              <a:t> </a:t>
            </a:r>
            <a:r>
              <a:rPr lang="uk-UA" sz="2000" b="1" dirty="0"/>
              <a:t>5-7 класів турнір знавців «Наповнимо музикою життя професій».  Діти надавали змістовні відповіді у бліц-опитуванні на тему «Музичні професії», вивчали прислів’я,  відгадували загадки «</a:t>
            </a:r>
            <a:r>
              <a:rPr lang="uk-UA" sz="2000" b="1" dirty="0" err="1"/>
              <a:t>Докажи</a:t>
            </a:r>
            <a:r>
              <a:rPr lang="uk-UA" sz="2000" b="1" dirty="0"/>
              <a:t> словечко», кросворди, ребуси щодо різних видів професій</a:t>
            </a:r>
            <a:r>
              <a:rPr lang="uk-UA" sz="2000" b="1" dirty="0" smtClean="0"/>
              <a:t>.</a:t>
            </a:r>
            <a:endParaRPr lang="ru-RU" sz="2000" b="1" dirty="0"/>
          </a:p>
          <a:p>
            <a:pPr marL="0" indent="0" algn="just">
              <a:buNone/>
            </a:pPr>
            <a:r>
              <a:rPr lang="uk-UA" sz="2000" b="1" dirty="0" smtClean="0"/>
              <a:t>        </a:t>
            </a:r>
            <a:r>
              <a:rPr lang="uk-UA" sz="2000" b="1" dirty="0"/>
              <a:t>Учителька трудового навчання та образотворчого мистецтва Ольга МІЛОДАН провела позакласний захід «Чому треба поважати професію військового? Новітні військові професії». Діти отримали багато пізнавальної інформації щодо появи новітніх військових спеціальностей, обговорили значущість таких понять, як «військова виправка», «офіцерська честь», «солдатська доблесть»</a:t>
            </a:r>
            <a:endParaRPr lang="ru-RU" sz="2000" b="1" dirty="0"/>
          </a:p>
        </p:txBody>
      </p:sp>
      <p:pic>
        <p:nvPicPr>
          <p:cNvPr id="5" name="Рисунок 4"/>
          <p:cNvPicPr>
            <a:picLocks noChangeAspect="1"/>
          </p:cNvPicPr>
          <p:nvPr/>
        </p:nvPicPr>
        <p:blipFill>
          <a:blip r:embed="rId3"/>
          <a:stretch>
            <a:fillRect/>
          </a:stretch>
        </p:blipFill>
        <p:spPr>
          <a:xfrm>
            <a:off x="-124692" y="3841617"/>
            <a:ext cx="4364183" cy="2454853"/>
          </a:xfrm>
          <a:prstGeom prst="rect">
            <a:avLst/>
          </a:prstGeom>
          <a:ln w="28575">
            <a:solidFill>
              <a:srgbClr val="00B050"/>
            </a:solidFill>
          </a:ln>
          <a:scene3d>
            <a:camera prst="perspectiveContrastingRightFacing"/>
            <a:lightRig rig="threePt" dir="t"/>
          </a:scene3d>
        </p:spPr>
      </p:pic>
      <p:pic>
        <p:nvPicPr>
          <p:cNvPr id="6" name="Рисунок 5"/>
          <p:cNvPicPr>
            <a:picLocks noChangeAspect="1"/>
          </p:cNvPicPr>
          <p:nvPr/>
        </p:nvPicPr>
        <p:blipFill>
          <a:blip r:embed="rId4"/>
          <a:stretch>
            <a:fillRect/>
          </a:stretch>
        </p:blipFill>
        <p:spPr>
          <a:xfrm>
            <a:off x="6979421" y="3841617"/>
            <a:ext cx="4257954" cy="2395099"/>
          </a:xfrm>
          <a:prstGeom prst="rect">
            <a:avLst/>
          </a:prstGeom>
          <a:ln>
            <a:solidFill>
              <a:srgbClr val="C00000"/>
            </a:solidFill>
          </a:ln>
          <a:scene3d>
            <a:camera prst="perspectiveHeroicExtremeLeftFacing"/>
            <a:lightRig rig="threePt" dir="t"/>
          </a:scene3d>
        </p:spPr>
      </p:pic>
      <p:pic>
        <p:nvPicPr>
          <p:cNvPr id="8" name="Рисунок 7"/>
          <p:cNvPicPr>
            <a:picLocks noChangeAspect="1"/>
          </p:cNvPicPr>
          <p:nvPr/>
        </p:nvPicPr>
        <p:blipFill>
          <a:blip r:embed="rId5"/>
          <a:stretch>
            <a:fillRect/>
          </a:stretch>
        </p:blipFill>
        <p:spPr>
          <a:xfrm>
            <a:off x="3206232" y="3910268"/>
            <a:ext cx="4428006" cy="2386202"/>
          </a:xfrm>
          <a:prstGeom prst="rect">
            <a:avLst/>
          </a:prstGeom>
          <a:ln w="28575">
            <a:solidFill>
              <a:srgbClr val="00B050"/>
            </a:solidFill>
          </a:ln>
          <a:scene3d>
            <a:camera prst="perspectiveContrastingRightFacing"/>
            <a:lightRig rig="threePt" dir="t"/>
          </a:scene3d>
        </p:spPr>
      </p:pic>
    </p:spTree>
    <p:extLst>
      <p:ext uri="{BB962C8B-B14F-4D97-AF65-F5344CB8AC3E}">
        <p14:creationId xmlns:p14="http://schemas.microsoft.com/office/powerpoint/2010/main" val="2907208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3" name="Объект 2"/>
          <p:cNvSpPr>
            <a:spLocks noGrp="1"/>
          </p:cNvSpPr>
          <p:nvPr>
            <p:ph idx="1"/>
          </p:nvPr>
        </p:nvSpPr>
        <p:spPr>
          <a:xfrm>
            <a:off x="1" y="120074"/>
            <a:ext cx="12044218" cy="6056890"/>
          </a:xfrm>
        </p:spPr>
        <p:txBody>
          <a:bodyPr/>
          <a:lstStyle/>
          <a:p>
            <a:pPr marL="0" indent="0" algn="just">
              <a:buNone/>
            </a:pPr>
            <a:r>
              <a:rPr lang="uk-UA" dirty="0" smtClean="0"/>
              <a:t>       </a:t>
            </a:r>
            <a:r>
              <a:rPr lang="uk-UA" sz="2400" b="1" dirty="0" smtClean="0"/>
              <a:t>Практичним </a:t>
            </a:r>
            <a:r>
              <a:rPr lang="uk-UA" sz="2400" b="1" dirty="0"/>
              <a:t>психологом  Аллою ЯЦЕНКО для учнів 8-10-х класів проведено бесіду з елементами тренінгу на тему «Пізнай себе, знайди свій шлях». Діти дізнались від чого залежить вибір професії та ознайомились з факторами і помилками, що впливають на вибір професії та як можна їх уникнути</a:t>
            </a:r>
            <a:r>
              <a:rPr lang="uk-UA" sz="2400" b="1" dirty="0" smtClean="0"/>
              <a:t>.</a:t>
            </a:r>
            <a:endParaRPr lang="ru-RU" sz="2400" b="1" dirty="0"/>
          </a:p>
          <a:p>
            <a:pPr marL="0" indent="0" algn="just">
              <a:buNone/>
            </a:pPr>
            <a:r>
              <a:rPr lang="ru-RU" sz="2400" b="1" dirty="0"/>
              <a:t> </a:t>
            </a:r>
            <a:r>
              <a:rPr lang="ru-RU" sz="2400" b="1" dirty="0" smtClean="0"/>
              <a:t>      </a:t>
            </a:r>
            <a:r>
              <a:rPr lang="uk-UA" sz="2400" b="1" dirty="0" smtClean="0"/>
              <a:t> </a:t>
            </a:r>
            <a:r>
              <a:rPr lang="uk-UA" sz="2400" b="1" dirty="0"/>
              <a:t>Учителька трудового навчання Ірина РОЖКО організувала для </a:t>
            </a:r>
            <a:r>
              <a:rPr lang="uk-UA" sz="2400" b="1" dirty="0" smtClean="0"/>
              <a:t>учнів </a:t>
            </a:r>
            <a:r>
              <a:rPr lang="uk-UA" sz="2400" b="1" dirty="0"/>
              <a:t>10-го класу творчу майстерню. Вона розповіла дітям про традицію обмінюватися листівками, солодощами та маленькими сувенірами на День Святого Валентина. </a:t>
            </a:r>
            <a:r>
              <a:rPr lang="uk-UA" sz="2400" b="1" dirty="0" smtClean="0"/>
              <a:t>Результат – виготовлення </a:t>
            </a:r>
            <a:r>
              <a:rPr lang="uk-UA" sz="2400" b="1" dirty="0"/>
              <a:t>учнями до свята </a:t>
            </a:r>
            <a:r>
              <a:rPr lang="uk-UA" sz="2400" b="1" dirty="0" err="1"/>
              <a:t>валентинки</a:t>
            </a:r>
            <a:r>
              <a:rPr lang="uk-UA" sz="2400" b="1" dirty="0"/>
              <a:t>-сувеніру «Нерозлучні»</a:t>
            </a:r>
            <a:endParaRPr lang="ru-RU" sz="2400" b="1" dirty="0"/>
          </a:p>
        </p:txBody>
      </p:sp>
      <p:pic>
        <p:nvPicPr>
          <p:cNvPr id="5" name="Рисунок 4"/>
          <p:cNvPicPr>
            <a:picLocks noChangeAspect="1"/>
          </p:cNvPicPr>
          <p:nvPr/>
        </p:nvPicPr>
        <p:blipFill>
          <a:blip r:embed="rId3"/>
          <a:stretch>
            <a:fillRect/>
          </a:stretch>
        </p:blipFill>
        <p:spPr>
          <a:xfrm>
            <a:off x="672452" y="3429000"/>
            <a:ext cx="5423548" cy="2227044"/>
          </a:xfrm>
          <a:prstGeom prst="rect">
            <a:avLst/>
          </a:prstGeom>
        </p:spPr>
      </p:pic>
      <p:pic>
        <p:nvPicPr>
          <p:cNvPr id="7" name="Рисунок 6"/>
          <p:cNvPicPr>
            <a:picLocks noChangeAspect="1"/>
          </p:cNvPicPr>
          <p:nvPr/>
        </p:nvPicPr>
        <p:blipFill>
          <a:blip r:embed="rId4"/>
          <a:stretch>
            <a:fillRect/>
          </a:stretch>
        </p:blipFill>
        <p:spPr>
          <a:xfrm>
            <a:off x="6506670" y="3324010"/>
            <a:ext cx="5052989" cy="2755110"/>
          </a:xfrm>
          <a:prstGeom prst="rect">
            <a:avLst/>
          </a:prstGeom>
        </p:spPr>
      </p:pic>
    </p:spTree>
    <p:extLst>
      <p:ext uri="{BB962C8B-B14F-4D97-AF65-F5344CB8AC3E}">
        <p14:creationId xmlns:p14="http://schemas.microsoft.com/office/powerpoint/2010/main" val="438740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12192000" cy="6858000"/>
          </a:xfrm>
          <a:prstGeom prst="rect">
            <a:avLst/>
          </a:prstGeom>
        </p:spPr>
      </p:pic>
      <p:sp>
        <p:nvSpPr>
          <p:cNvPr id="3" name="Объект 2"/>
          <p:cNvSpPr>
            <a:spLocks noGrp="1"/>
          </p:cNvSpPr>
          <p:nvPr>
            <p:ph idx="1"/>
          </p:nvPr>
        </p:nvSpPr>
        <p:spPr>
          <a:xfrm>
            <a:off x="110837" y="0"/>
            <a:ext cx="4913746" cy="6788727"/>
          </a:xfrm>
        </p:spPr>
        <p:txBody>
          <a:bodyPr>
            <a:normAutofit/>
          </a:bodyPr>
          <a:lstStyle/>
          <a:p>
            <a:pPr marL="0" indent="0" algn="ctr">
              <a:buNone/>
            </a:pPr>
            <a:r>
              <a:rPr lang="uk-UA" b="1" dirty="0" smtClean="0"/>
              <a:t> </a:t>
            </a:r>
            <a:r>
              <a:rPr lang="uk-UA" b="1" dirty="0" smtClean="0">
                <a:solidFill>
                  <a:srgbClr val="FF0000"/>
                </a:solidFill>
              </a:rPr>
              <a:t>13 </a:t>
            </a:r>
            <a:r>
              <a:rPr lang="uk-UA" b="1" dirty="0">
                <a:solidFill>
                  <a:srgbClr val="FF0000"/>
                </a:solidFill>
              </a:rPr>
              <a:t>лютого</a:t>
            </a:r>
            <a:endParaRPr lang="ru-RU" dirty="0">
              <a:solidFill>
                <a:srgbClr val="FF0000"/>
              </a:solidFill>
            </a:endParaRPr>
          </a:p>
          <a:p>
            <a:pPr marL="0" indent="0" algn="just">
              <a:buNone/>
            </a:pPr>
            <a:r>
              <a:rPr lang="uk-UA" sz="2400" b="1" dirty="0"/>
              <a:t>    </a:t>
            </a:r>
            <a:r>
              <a:rPr lang="uk-UA" sz="2400" b="1" dirty="0" smtClean="0"/>
              <a:t>  </a:t>
            </a:r>
            <a:r>
              <a:rPr lang="uk-UA" sz="2400" b="1" dirty="0"/>
              <a:t>Учителька 1-го класу Оксана МОЗГОВА продовжила з дітьми роботу щодо виготовлення </a:t>
            </a:r>
            <a:r>
              <a:rPr lang="uk-UA" sz="2400" b="1" dirty="0" err="1"/>
              <a:t>пантбуку</a:t>
            </a:r>
            <a:r>
              <a:rPr lang="uk-UA" sz="2400" b="1" dirty="0"/>
              <a:t> – інтерактивної книги. На цей раз учні  попрацювали над створенням ще однієї сторінки під назвою «Моя майбутня професія»! Для учнів – це унікальна можливість творчо розкрити свої мрії</a:t>
            </a:r>
            <a:r>
              <a:rPr lang="uk-UA" sz="2400" b="1" dirty="0" smtClean="0"/>
              <a:t>.</a:t>
            </a:r>
            <a:endParaRPr lang="ru-RU" sz="2400" b="1" dirty="0"/>
          </a:p>
          <a:p>
            <a:pPr marL="0" indent="0" algn="just">
              <a:buNone/>
            </a:pPr>
            <a:r>
              <a:rPr lang="uk-UA" sz="2400" b="1" dirty="0" smtClean="0"/>
              <a:t>      </a:t>
            </a:r>
            <a:r>
              <a:rPr lang="uk-UA" sz="2400" b="1" dirty="0"/>
              <a:t>Учителькою 3-го класу Ларисою КРИВОШЛИК проведено для учнів художню майстерню «Цікавий світ професій». Діти переглянули презентацію і  дізналися про різні види новітніх і давніх професій, їх зміст та значення, розгадували загадки, грали та мріяли</a:t>
            </a:r>
            <a:endParaRPr lang="ru-RU" sz="2400" b="1" dirty="0"/>
          </a:p>
        </p:txBody>
      </p:sp>
      <p:pic>
        <p:nvPicPr>
          <p:cNvPr id="5" name="Рисунок 4"/>
          <p:cNvPicPr>
            <a:picLocks noChangeAspect="1"/>
          </p:cNvPicPr>
          <p:nvPr/>
        </p:nvPicPr>
        <p:blipFill>
          <a:blip r:embed="rId3"/>
          <a:stretch>
            <a:fillRect/>
          </a:stretch>
        </p:blipFill>
        <p:spPr>
          <a:xfrm>
            <a:off x="5237019" y="0"/>
            <a:ext cx="3827512" cy="3722256"/>
          </a:xfrm>
          <a:prstGeom prst="rect">
            <a:avLst/>
          </a:prstGeom>
          <a:ln>
            <a:solidFill>
              <a:srgbClr val="C00000"/>
            </a:solidFill>
          </a:ln>
        </p:spPr>
      </p:pic>
      <p:pic>
        <p:nvPicPr>
          <p:cNvPr id="6" name="Рисунок 5"/>
          <p:cNvPicPr>
            <a:picLocks noChangeAspect="1"/>
          </p:cNvPicPr>
          <p:nvPr/>
        </p:nvPicPr>
        <p:blipFill>
          <a:blip r:embed="rId4"/>
          <a:stretch>
            <a:fillRect/>
          </a:stretch>
        </p:blipFill>
        <p:spPr>
          <a:xfrm>
            <a:off x="7690812" y="3482109"/>
            <a:ext cx="4501188" cy="3375891"/>
          </a:xfrm>
          <a:prstGeom prst="rect">
            <a:avLst/>
          </a:prstGeom>
          <a:ln>
            <a:solidFill>
              <a:srgbClr val="C00000"/>
            </a:solidFill>
          </a:ln>
        </p:spPr>
      </p:pic>
    </p:spTree>
    <p:extLst>
      <p:ext uri="{BB962C8B-B14F-4D97-AF65-F5344CB8AC3E}">
        <p14:creationId xmlns:p14="http://schemas.microsoft.com/office/powerpoint/2010/main" val="9600848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1277</Words>
  <Application>Microsoft Office PowerPoint</Application>
  <PresentationFormat>Широкоэкранный</PresentationFormat>
  <Paragraphs>42</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Calibri</vt:lpstr>
      <vt:lpstr>Calibri Light</vt:lpstr>
      <vt:lpstr>Тема Office</vt:lpstr>
      <vt:lpstr>ЗВІТ про проведення тижня трудового навчання та профорієнтаційної роботи</vt:lpstr>
      <vt:lpstr>10 лютого          У закладі освіти розпочався тиждень трудового навчання та профорієнтаційної роботи. Майбутні випускники ознайомилися з цифровою платформою професійної освіти «Світ професій», яка створена для профорієнтації, свідомого вибору професії, успішного професійного навчання.         Соціальний педагог Марина ГАРМАШ підготувала та запропонувала учням 9-10-х класів ознайомитися з інформаційним плакатом «Мозаїка професій» та буклетом «Формула успішного вибору професії».         Учителем музичного мистецтва Наталею САЛОВОЮ проведено «Зоряну    музичну годину: "Всі професії важливі"» для учнів 8-х класів. Діти прослухали пісні про різні важливі професії, збірку пісень «Професії: пісні для дітей», взяли участь у проведенні музично-дидактичної гри «Назви професію музиканта»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ЗВІТ про проведення тижня трудового навчання та профорієнтаційної роботи</dc:title>
  <dc:creator>пользователь</dc:creator>
  <cp:lastModifiedBy>пользователь</cp:lastModifiedBy>
  <cp:revision>19</cp:revision>
  <dcterms:created xsi:type="dcterms:W3CDTF">2025-02-20T14:13:30Z</dcterms:created>
  <dcterms:modified xsi:type="dcterms:W3CDTF">2025-02-20T17:03:06Z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797783</vt:lpwstr>
  </property>
  <property fmtid="{D5CDD505-2E9C-101B-9397-08002B2CF9AE}" name="NXPowerLiteSettings" pid="3">
    <vt:lpwstr>F7000400038000</vt:lpwstr>
  </property>
  <property fmtid="{D5CDD505-2E9C-101B-9397-08002B2CF9AE}" name="NXPowerLiteVersion" pid="4">
    <vt:lpwstr>S10.3.1</vt:lpwstr>
  </property>
</Properties>
</file>