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8"/>
  </p:notesMasterIdLst>
  <p:sldIdLst>
    <p:sldId id="256" r:id="rId2"/>
    <p:sldId id="257" r:id="rId3"/>
    <p:sldId id="269" r:id="rId4"/>
    <p:sldId id="270" r:id="rId5"/>
    <p:sldId id="261" r:id="rId6"/>
    <p:sldId id="259" r:id="rId7"/>
    <p:sldId id="262" r:id="rId8"/>
    <p:sldId id="260" r:id="rId9"/>
    <p:sldId id="267" r:id="rId10"/>
    <p:sldId id="268" r:id="rId11"/>
    <p:sldId id="263" r:id="rId12"/>
    <p:sldId id="264" r:id="rId13"/>
    <p:sldId id="266" r:id="rId14"/>
    <p:sldId id="271" r:id="rId15"/>
    <p:sldId id="258" r:id="rId16"/>
    <p:sldId id="265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321" autoAdjust="0"/>
  </p:normalViewPr>
  <p:slideViewPr>
    <p:cSldViewPr snapToGrid="0">
      <p:cViewPr varScale="1">
        <p:scale>
          <a:sx n="67" d="100"/>
          <a:sy n="67" d="100"/>
        </p:scale>
        <p:origin x="83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43671-3D81-4466-9D3F-31175BA17645}" type="datetimeFigureOut">
              <a:rPr lang="ru-RU" smtClean="0"/>
              <a:t>01.05.2025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AEBAE7-2B64-42B1-9A6A-E12D5D1286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2863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AEBAE7-2B64-42B1-9A6A-E12D5D12861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1633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AEBAE7-2B64-42B1-9A6A-E12D5D12861E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28894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AEBAE7-2B64-42B1-9A6A-E12D5D12861E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80278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AEBAE7-2B64-42B1-9A6A-E12D5D12861E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2094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AEBAE7-2B64-42B1-9A6A-E12D5D12861E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277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2FD4B-C5F4-4D78-91AF-F9B53FB9C518}" type="datetimeFigureOut">
              <a:rPr lang="ru-RU" smtClean="0"/>
              <a:t>01.05.2025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A8E5D-0F3D-4DFC-BA0D-155BF45078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7917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2FD4B-C5F4-4D78-91AF-F9B53FB9C518}" type="datetimeFigureOut">
              <a:rPr lang="ru-RU" smtClean="0"/>
              <a:t>01.05.2025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A8E5D-0F3D-4DFC-BA0D-155BF45078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24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2FD4B-C5F4-4D78-91AF-F9B53FB9C518}" type="datetimeFigureOut">
              <a:rPr lang="ru-RU" smtClean="0"/>
              <a:t>01.05.2025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A8E5D-0F3D-4DFC-BA0D-155BF45078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91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2FD4B-C5F4-4D78-91AF-F9B53FB9C518}" type="datetimeFigureOut">
              <a:rPr lang="ru-RU" smtClean="0"/>
              <a:t>01.05.2025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A8E5D-0F3D-4DFC-BA0D-155BF45078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14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2FD4B-C5F4-4D78-91AF-F9B53FB9C518}" type="datetimeFigureOut">
              <a:rPr lang="ru-RU" smtClean="0"/>
              <a:t>01.05.2025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A8E5D-0F3D-4DFC-BA0D-155BF45078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3895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2FD4B-C5F4-4D78-91AF-F9B53FB9C518}" type="datetimeFigureOut">
              <a:rPr lang="ru-RU" smtClean="0"/>
              <a:t>01.05.2025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A8E5D-0F3D-4DFC-BA0D-155BF45078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819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2FD4B-C5F4-4D78-91AF-F9B53FB9C518}" type="datetimeFigureOut">
              <a:rPr lang="ru-RU" smtClean="0"/>
              <a:t>01.05.2025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A8E5D-0F3D-4DFC-BA0D-155BF45078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1866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2FD4B-C5F4-4D78-91AF-F9B53FB9C518}" type="datetimeFigureOut">
              <a:rPr lang="ru-RU" smtClean="0"/>
              <a:t>01.05.2025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A8E5D-0F3D-4DFC-BA0D-155BF45078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651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2FD4B-C5F4-4D78-91AF-F9B53FB9C518}" type="datetimeFigureOut">
              <a:rPr lang="ru-RU" smtClean="0"/>
              <a:t>01.05.2025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A8E5D-0F3D-4DFC-BA0D-155BF45078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230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2FD4B-C5F4-4D78-91AF-F9B53FB9C518}" type="datetimeFigureOut">
              <a:rPr lang="ru-RU" smtClean="0"/>
              <a:t>01.05.2025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A8E5D-0F3D-4DFC-BA0D-155BF45078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010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2FD4B-C5F4-4D78-91AF-F9B53FB9C518}" type="datetimeFigureOut">
              <a:rPr lang="ru-RU" smtClean="0"/>
              <a:t>01.05.2025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A8E5D-0F3D-4DFC-BA0D-155BF45078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673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100000">
              <a:srgbClr val="00B050"/>
            </a:gs>
            <a:gs pos="100000">
              <a:schemeClr val="bg1">
                <a:shade val="63000"/>
                <a:satMod val="120000"/>
              </a:schemeClr>
            </a:gs>
          </a:gsLst>
          <a:lin ang="120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52FD4B-C5F4-4D78-91AF-F9B53FB9C518}" type="datetimeFigureOut">
              <a:rPr lang="ru-RU" smtClean="0"/>
              <a:t>01.05.2025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6A8E5D-0F3D-4DFC-BA0D-155BF45078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948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g"/><Relationship Id="rId5" Type="http://schemas.openxmlformats.org/officeDocument/2006/relationships/image" Target="../media/image33.jp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microsoft.com/office/2007/relationships/hdphoto" Target="../media/hdphoto1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7.jp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microsoft.com/office/2007/relationships/hdphoto" Target="../media/hdphoto1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youtube.com/watch?v=my7ildSTA6E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4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parostok.com.ua/wp-content/uploads/2025/04/IMG-9fd4dee91bd5e3be15d53b7502ece365-V.jpg" TargetMode="External"/><Relationship Id="rId5" Type="http://schemas.openxmlformats.org/officeDocument/2006/relationships/image" Target="../media/image5.jpeg"/><Relationship Id="rId4" Type="http://schemas.openxmlformats.org/officeDocument/2006/relationships/hyperlink" Target="https://parostok.com.ua/wp-content/uploads/2025/04/IMG-9662c5679f93c13321ea0debefc05489-V.jp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parostok.com.ua/wp-content/uploads/2025/04/yzobrazhenye_viber_2025-04-22_13-05-54-703.jpg" TargetMode="Externa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g"/><Relationship Id="rId5" Type="http://schemas.openxmlformats.org/officeDocument/2006/relationships/image" Target="../media/image20.png"/><Relationship Id="rId4" Type="http://schemas.openxmlformats.org/officeDocument/2006/relationships/image" Target="../media/image19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3" Type="http://schemas.openxmlformats.org/officeDocument/2006/relationships/image" Target="../media/image1.png"/><Relationship Id="rId7" Type="http://schemas.openxmlformats.org/officeDocument/2006/relationships/image" Target="../media/image2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hyperlink" Target="https://parostok.com.ua/wp-content/uploads/2025/04/yzobrazhenye_viber_2025-04-23_20-13-21-920.jpg" TargetMode="Externa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.pn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parostok.com.ua/wp-content/uploads/2025/04/yzobrazhenye_viber_2025-04-23_19-48-10-395.jpg" TargetMode="External"/><Relationship Id="rId5" Type="http://schemas.openxmlformats.org/officeDocument/2006/relationships/image" Target="../media/image26.jp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chemeClr val="bg1">
                <a:tint val="93000"/>
                <a:satMod val="150000"/>
                <a:shade val="98000"/>
                <a:lumMod val="102000"/>
              </a:schemeClr>
            </a:gs>
            <a:gs pos="90000">
              <a:srgbClr val="00B050"/>
            </a:gs>
          </a:gsLst>
          <a:lin ang="120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51AFDE-B245-AD75-AAD7-E566324CE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6378" y="1400175"/>
            <a:ext cx="9966959" cy="5195321"/>
          </a:xfrm>
        </p:spPr>
        <p:txBody>
          <a:bodyPr>
            <a:normAutofit fontScale="90000"/>
          </a:bodyPr>
          <a:lstStyle/>
          <a:p>
            <a:br>
              <a:rPr lang="ru-RU" b="1" dirty="0">
                <a:latin typeface="Candara" panose="020E0502030303020204" pitchFamily="34" charset="0"/>
              </a:rPr>
            </a:br>
            <a:r>
              <a:rPr lang="uk-UA" sz="3100" b="1" dirty="0">
                <a:latin typeface="Times New Roman" pitchFamily="18" charset="0"/>
                <a:cs typeface="Times New Roman" pitchFamily="18" charset="0"/>
              </a:rPr>
              <a:t>Комунальний заклад «Куп</a:t>
            </a:r>
            <a:r>
              <a:rPr lang="en-GB" sz="3100" b="1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3100" b="1" dirty="0">
                <a:latin typeface="Times New Roman" pitchFamily="18" charset="0"/>
                <a:cs typeface="Times New Roman" pitchFamily="18" charset="0"/>
              </a:rPr>
              <a:t>янська спеціальна школа» Харківської обласної ради</a:t>
            </a:r>
            <a:br>
              <a:rPr lang="uk-UA" sz="3100" b="1" dirty="0">
                <a:latin typeface="Times New Roman" pitchFamily="18" charset="0"/>
                <a:cs typeface="Times New Roman" pitchFamily="18" charset="0"/>
              </a:rPr>
            </a:br>
            <a:br>
              <a:rPr lang="uk-UA" sz="31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3100" b="1" dirty="0">
                <a:latin typeface="Candara" panose="020E0502030303020204" pitchFamily="34" charset="0"/>
              </a:rPr>
            </a:br>
            <a:r>
              <a:rPr lang="ru-RU" b="1" dirty="0" err="1">
                <a:latin typeface="Candara" panose="020E0502030303020204" pitchFamily="34" charset="0"/>
              </a:rPr>
              <a:t>Звіт</a:t>
            </a:r>
            <a:r>
              <a:rPr lang="ru-RU" b="1" dirty="0">
                <a:latin typeface="Candara" panose="020E0502030303020204" pitchFamily="34" charset="0"/>
              </a:rPr>
              <a:t> про </a:t>
            </a:r>
            <a:r>
              <a:rPr lang="ru-RU" b="1" dirty="0" err="1">
                <a:latin typeface="Candara" panose="020E0502030303020204" pitchFamily="34" charset="0"/>
              </a:rPr>
              <a:t>проведення</a:t>
            </a:r>
            <a:r>
              <a:rPr lang="ru-RU" b="1" dirty="0">
                <a:latin typeface="Candara" panose="020E0502030303020204" pitchFamily="34" charset="0"/>
              </a:rPr>
              <a:t> </a:t>
            </a:r>
            <a:br>
              <a:rPr lang="ru-RU" b="1" dirty="0">
                <a:latin typeface="Candara" panose="020E0502030303020204" pitchFamily="34" charset="0"/>
              </a:rPr>
            </a:br>
            <a:r>
              <a:rPr lang="ru-RU" b="1" dirty="0" err="1">
                <a:latin typeface="Candara" panose="020E0502030303020204" pitchFamily="34" charset="0"/>
              </a:rPr>
              <a:t>тижня</a:t>
            </a:r>
            <a:r>
              <a:rPr lang="ru-RU" b="1" dirty="0">
                <a:latin typeface="Candara" panose="020E0502030303020204" pitchFamily="34" charset="0"/>
              </a:rPr>
              <a:t> екологічних знань</a:t>
            </a:r>
            <a:br>
              <a:rPr lang="ru-RU" b="1" dirty="0">
                <a:latin typeface="Candara" panose="020E0502030303020204" pitchFamily="34" charset="0"/>
              </a:rPr>
            </a:br>
            <a:br>
              <a:rPr lang="ru-RU" b="1" dirty="0">
                <a:latin typeface="Candara" panose="020E0502030303020204" pitchFamily="34" charset="0"/>
              </a:rPr>
            </a:br>
            <a:r>
              <a:rPr lang="ru-RU" sz="67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"Чиста планета –</a:t>
            </a:r>
            <a:br>
              <a:rPr lang="ru-RU" sz="67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ru-RU" sz="67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здорове майбутнє"</a:t>
            </a:r>
            <a:br>
              <a:rPr lang="ru-RU" b="1" dirty="0">
                <a:solidFill>
                  <a:srgbClr val="FFFF00"/>
                </a:solidFill>
                <a:latin typeface="Candara" panose="020E0502030303020204" pitchFamily="34" charset="0"/>
              </a:rPr>
            </a:br>
            <a:endParaRPr lang="ru-RU" sz="4400" b="1" dirty="0">
              <a:latin typeface="Candara" panose="020E0502030303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2CCED28-727C-A5E7-4E7B-02F35F08B12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4" t="5882" r="7259" b="23529"/>
          <a:stretch/>
        </p:blipFill>
        <p:spPr>
          <a:xfrm rot="16200000">
            <a:off x="-3185160" y="3185159"/>
            <a:ext cx="6858000" cy="487681"/>
          </a:xfrm>
          <a:prstGeom prst="rect">
            <a:avLst/>
          </a:prstGeom>
        </p:spPr>
      </p:pic>
      <p:pic>
        <p:nvPicPr>
          <p:cNvPr id="84" name="Рисунок 83">
            <a:extLst>
              <a:ext uri="{FF2B5EF4-FFF2-40B4-BE49-F238E27FC236}">
                <a16:creationId xmlns:a16="http://schemas.microsoft.com/office/drawing/2014/main" id="{A20FBD40-AA71-3C4B-6BF6-7EA389AFE0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43"/>
          <a:stretch/>
        </p:blipFill>
        <p:spPr>
          <a:xfrm>
            <a:off x="10454640" y="3296159"/>
            <a:ext cx="1737360" cy="3561841"/>
          </a:xfrm>
          <a:prstGeom prst="rect">
            <a:avLst/>
          </a:prstGeom>
        </p:spPr>
      </p:pic>
      <p:pic>
        <p:nvPicPr>
          <p:cNvPr id="87" name="Рисунок 86">
            <a:extLst>
              <a:ext uri="{FF2B5EF4-FFF2-40B4-BE49-F238E27FC236}">
                <a16:creationId xmlns:a16="http://schemas.microsoft.com/office/drawing/2014/main" id="{88BF773C-1C60-D4D9-7842-D4C0404E0C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347"/>
          <a:stretch/>
        </p:blipFill>
        <p:spPr>
          <a:xfrm>
            <a:off x="10272033" y="0"/>
            <a:ext cx="1598578" cy="3614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8062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chemeClr val="bg1">
                <a:tint val="93000"/>
                <a:satMod val="150000"/>
                <a:shade val="98000"/>
                <a:lumMod val="102000"/>
              </a:schemeClr>
            </a:gs>
            <a:gs pos="90000">
              <a:srgbClr val="00B050"/>
            </a:gs>
          </a:gsLst>
          <a:lin ang="12000000" scaled="0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F502CD-CDC6-A08B-15C9-7C64367F2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779D9-7C8F-E037-CE6F-0FB323F7D7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1076" y="83378"/>
            <a:ext cx="9273539" cy="20877315"/>
          </a:xfrm>
        </p:spPr>
        <p:txBody>
          <a:bodyPr>
            <a:normAutofit/>
          </a:bodyPr>
          <a:lstStyle/>
          <a:p>
            <a:pPr marL="457200" algn="just">
              <a:spcAft>
                <a:spcPts val="800"/>
              </a:spcAft>
            </a:pP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Інтерактивний урок «Рахуємо воду – зберігаємо життя». Для учнів 7-го класу проведений інтерактивний урок з математики «Рахуємо воду – зберігаємо життя», під час якого діти вчилися поєднувати математичні знання з реальними екологічними проблемами; рахували витрати води в побуті; аналізували, як кожен з нас може зменшити водний слід; обговорювали шляхи економного використання водних ресурсів. З великою зацікавленістю  та активністю, учні розв’язували математичні задачі «Економимо воду вдома», «Цікаві задачі на переливання» тощо. Для зміцнення здоров’я дітей, вчителем проведено веселу музичну </a:t>
            </a:r>
            <a:r>
              <a:rPr lang="uk-UA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руханку</a:t>
            </a: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«Властивості води».</a:t>
            </a:r>
            <a:b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uk-UA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uk-UA" sz="1800" b="1" i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Інтерактивний урок “Рахуємо воду – зберігаємо життя”</a:t>
            </a:r>
            <a:b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Для учнів 7-го класу був проведений інтерактивний урок з математики “Рахуємо воду – зберігаємо життя”. Під час проведення уроку, діти вчилися поєднувати математичні знання з реальними екологічними проблемами; рахували витрати води в побуті, аналізували, як кожен з нас може зменшити водний слід; працювали та обговорювали шляхи економічного використання водних ресурсів. З великою зацікавленістю  та активністю, учні розв’язували математичні задачі на теми «Економимо воду вдома», «Цікаві задачі на переливання</a:t>
            </a:r>
            <a:b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b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ru-RU" b="1" dirty="0">
              <a:latin typeface="Candara" panose="020E0502030303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97D22BD-385E-10C7-552B-7A3A6754338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4" t="5882" r="7259" b="23529"/>
          <a:stretch/>
        </p:blipFill>
        <p:spPr>
          <a:xfrm rot="16200000">
            <a:off x="-3185160" y="3185160"/>
            <a:ext cx="6858000" cy="48768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85589D4-22B5-2783-9713-37AA658AEF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4981" y="737015"/>
            <a:ext cx="2659819" cy="265981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8D71AD7-C45E-4C51-9FE7-E2C3D5A18738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875563" y="113191"/>
            <a:ext cx="7826478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457200" algn="just"/>
            <a:r>
              <a:rPr lang="uk-UA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9-10-х класах відбулися </a:t>
            </a:r>
            <a:r>
              <a:rPr lang="uk-UA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інформ</a:t>
            </a:r>
            <a:r>
              <a:rPr lang="uk-UA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-дайджести «Математика у природі: рахуємо разом!»</a:t>
            </a:r>
            <a:r>
              <a:rPr lang="uk-UA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 «Екологічна статистика: рахуй, аналізуй, рятуй природу»</a:t>
            </a:r>
            <a:r>
              <a:rPr lang="uk-UA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Учні ознайомилися з інформаційними матеріалами, що демонструють зв’язок між математикою та екологією. У дайджестах були представлені статистичні дані щодо стану довкілля, приклади використання математичних розрахунків у сфері охорони природи, аналіз екологічних показників. Завдяки цьому учні зрозуміли, як за допомогою математики можна вирішувати важливі екологічні проблеми. </a:t>
            </a:r>
          </a:p>
          <a:p>
            <a:pPr marL="457200" algn="just"/>
            <a:r>
              <a:rPr lang="uk-UA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uk-UA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Ці заняття допомогли учням не лише закріпити математичні знання, а й усвідомити власну відповідальність за стан природи. Адже навіть прості обчислення можуть стати кроком до великої справи — збереження нашої планети</a:t>
            </a:r>
            <a:endParaRPr kumimoji="0" lang="ru-RU" altLang="ru-RU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CD49499F-8A71-47B9-BFCA-DC12117DD3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0669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6C0917B-AC5F-49C8-B66B-AF14944A41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749" y="4226037"/>
            <a:ext cx="3301110" cy="2514418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17E158E-7433-4173-8215-1785E5D92E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889" y="4222879"/>
            <a:ext cx="3301110" cy="2515512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6595718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chemeClr val="bg1">
                <a:tint val="93000"/>
                <a:satMod val="150000"/>
                <a:shade val="98000"/>
                <a:lumMod val="102000"/>
              </a:schemeClr>
            </a:gs>
            <a:gs pos="90000">
              <a:srgbClr val="00B050"/>
            </a:gs>
          </a:gsLst>
          <a:lin ang="12000000" scaled="0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B44628-85BA-1919-8300-4BEAA1EA6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8A0655-615D-9735-4025-852379FE3F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7264" y="5126803"/>
            <a:ext cx="10930439" cy="1340354"/>
          </a:xfrm>
        </p:spPr>
        <p:txBody>
          <a:bodyPr>
            <a:normAutofit/>
          </a:bodyPr>
          <a:lstStyle/>
          <a:p>
            <a:pPr algn="just"/>
            <a:r>
              <a:rPr lang="uk-UA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У</a:t>
            </a: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чні 1-4-х класів слухали вірші, легенди про первоцвіти, дізналися про значення первоцвітів для природи та обговорили проблеми захисту перших квіток весни. Також  склали пам’ятку «Збережемо первоцвіти» та створили саморобку квітки-первоцвіту з різних матеріалів.</a:t>
            </a:r>
            <a:b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800" b="1" dirty="0">
              <a:latin typeface="Candara" panose="020E0502030303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6C3BAFE-7F8F-61EB-D180-018971B19AA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4" t="5882" r="7259" b="23529"/>
          <a:stretch/>
        </p:blipFill>
        <p:spPr>
          <a:xfrm rot="16200000">
            <a:off x="-3185160" y="3185160"/>
            <a:ext cx="6858000" cy="48768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31FC7A4-910A-40FF-9442-5F098326F5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622" y="2111992"/>
            <a:ext cx="5851077" cy="3071814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31054E8A-9433-4C23-A7A5-30CF9E40C1C1}"/>
              </a:ext>
            </a:extLst>
          </p:cNvPr>
          <p:cNvSpPr txBox="1">
            <a:spLocks/>
          </p:cNvSpPr>
          <p:nvPr/>
        </p:nvSpPr>
        <p:spPr>
          <a:xfrm>
            <a:off x="574297" y="324464"/>
            <a:ext cx="10772129" cy="107171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i="1" kern="1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24.04.2025  День творчості. «Життя в гармонії з природою»</a:t>
            </a:r>
            <a:endParaRPr lang="ru-RU" sz="2000" b="1" dirty="0">
              <a:latin typeface="Candara" panose="020E0502030303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6FD32FE7-38FE-4A4C-B044-B6FA19DDF1E0}"/>
              </a:ext>
            </a:extLst>
          </p:cNvPr>
          <p:cNvSpPr txBox="1">
            <a:spLocks/>
          </p:cNvSpPr>
          <p:nvPr/>
        </p:nvSpPr>
        <p:spPr>
          <a:xfrm>
            <a:off x="687264" y="2448978"/>
            <a:ext cx="5343775" cy="196004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uk-UA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Все оживає навколо з приходом весни, пробуджується природа, цвітуть перші весняні квіти. </a:t>
            </a:r>
            <a:r>
              <a:rPr lang="uk-UA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Безцінний дар природи, перша посмішка весни, прикраса лісів – первоцвіти! До примхливої природи ці ранні квіти чудово пристосувались, але у них є інший ворог, від якого важко врятуватися, — це Людина.</a:t>
            </a:r>
            <a:endParaRPr lang="ru-RU" sz="1800" b="1" dirty="0">
              <a:latin typeface="Candara" panose="020E0502030303020204" pitchFamily="34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D24DDF44-16C2-4DEE-8F66-2BAC8C977B98}"/>
              </a:ext>
            </a:extLst>
          </p:cNvPr>
          <p:cNvSpPr txBox="1">
            <a:spLocks/>
          </p:cNvSpPr>
          <p:nvPr/>
        </p:nvSpPr>
        <p:spPr>
          <a:xfrm>
            <a:off x="648039" y="1498818"/>
            <a:ext cx="10772130" cy="69880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uk-UA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	У закладі освіти відбувся цикл </a:t>
            </a:r>
            <a:r>
              <a:rPr lang="uk-UA" sz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екоорієнтованих</a:t>
            </a:r>
            <a:r>
              <a:rPr lang="uk-UA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 майстер-класів у рамках екологічного тижня</a:t>
            </a:r>
            <a:br>
              <a:rPr lang="uk-UA" sz="18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uk-UA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Весну ми чекаємо з нетерпінням …</a:t>
            </a:r>
            <a:endParaRPr lang="ru-RU" sz="1800" b="1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7110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chemeClr val="bg1">
                <a:tint val="93000"/>
                <a:satMod val="150000"/>
                <a:shade val="98000"/>
                <a:lumMod val="102000"/>
              </a:schemeClr>
            </a:gs>
            <a:gs pos="90000">
              <a:srgbClr val="00B050"/>
            </a:gs>
          </a:gsLst>
          <a:lin ang="12000000" scaled="0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0D6D9D-3786-B70D-836B-E7A77D7C3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F6B5A2-5675-2E44-61AA-8D728DAD2B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75832" y="458003"/>
            <a:ext cx="5545390" cy="2165926"/>
          </a:xfrm>
        </p:spPr>
        <p:txBody>
          <a:bodyPr>
            <a:noAutofit/>
          </a:bodyPr>
          <a:lstStyle/>
          <a:p>
            <a:pPr algn="just"/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Учні 5-7-х класів зі своїми вчителями технологій відвідали творчу лабораторію «Еко-іграшка своїми руками</a:t>
            </a:r>
            <a:r>
              <a:rPr lang="uk-UA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b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Перед учнями 5-го класу постало важливе завдання — виготовлення еко-іграшки. Ідея полягала в тому, щоб використати лише екологічні матеріали. Таким чином, діти створили гру, в яку не лише цікаво грати, а й легко замінити деталі, якщо вони загубляться. </a:t>
            </a:r>
            <a:endParaRPr lang="ru-RU" sz="1800" b="1" dirty="0">
              <a:latin typeface="Candara" panose="020E0502030303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308CE2E-8EBF-0689-F374-875272C942B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4" t="5882" r="7259" b="23529"/>
          <a:stretch/>
        </p:blipFill>
        <p:spPr>
          <a:xfrm rot="16200000">
            <a:off x="-3185160" y="3185160"/>
            <a:ext cx="6858000" cy="48768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B882146-7E06-2DD5-861C-53C55B07E01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2929" b="28793"/>
          <a:stretch/>
        </p:blipFill>
        <p:spPr>
          <a:xfrm>
            <a:off x="481530" y="368482"/>
            <a:ext cx="1300480" cy="2362755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65009A4-B8DE-C976-7F31-B3E528B5F5B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972" r="31564" b="37369"/>
          <a:stretch/>
        </p:blipFill>
        <p:spPr>
          <a:xfrm>
            <a:off x="530412" y="2902484"/>
            <a:ext cx="1300480" cy="2448560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D961D9D-B002-936E-BC47-E1759360A34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611" t="30799" b="33757"/>
          <a:stretch/>
        </p:blipFill>
        <p:spPr>
          <a:xfrm>
            <a:off x="481530" y="5462474"/>
            <a:ext cx="1306631" cy="1311951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D42DA65-1A94-4F6E-A420-6D04D38E42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5044" y="48805"/>
            <a:ext cx="4186444" cy="2596072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29BCCC0-9D65-45C5-AC66-5DB2EA0B7D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741" y="2731237"/>
            <a:ext cx="3284122" cy="1829668"/>
          </a:xfrm>
          <a:prstGeom prst="rect">
            <a:avLst/>
          </a:prstGeom>
          <a:solidFill>
            <a:schemeClr val="accent2"/>
          </a:solidFill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83A217A-9EAE-4350-86E0-F11061B7DDE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9551" y="4656109"/>
            <a:ext cx="3894114" cy="2153086"/>
          </a:xfrm>
          <a:prstGeom prst="rect">
            <a:avLst/>
          </a:prstGeom>
          <a:solidFill>
            <a:schemeClr val="accent2"/>
          </a:solidFill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1C2E3E51-E8FB-4010-B360-038BA988E051}"/>
              </a:ext>
            </a:extLst>
          </p:cNvPr>
          <p:cNvSpPr txBox="1">
            <a:spLocks/>
          </p:cNvSpPr>
          <p:nvPr/>
        </p:nvSpPr>
        <p:spPr>
          <a:xfrm>
            <a:off x="1975832" y="4973086"/>
            <a:ext cx="5545390" cy="15069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uk-UA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Діти ознайомились з поняттям «еко-іграшка», разом з тим мали змогу розвинути креативність, екологічну свідомість та практичні навички роботи з матеріалами вторинного використання.</a:t>
            </a:r>
            <a:endParaRPr lang="ru-RU" sz="1800" b="1" dirty="0">
              <a:latin typeface="Candara" panose="020E0502030303020204" pitchFamily="34" charset="0"/>
            </a:endParaRP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B3D4BA31-7C03-4302-A212-5B99A9F0D96C}"/>
              </a:ext>
            </a:extLst>
          </p:cNvPr>
          <p:cNvSpPr txBox="1">
            <a:spLocks/>
          </p:cNvSpPr>
          <p:nvPr/>
        </p:nvSpPr>
        <p:spPr>
          <a:xfrm>
            <a:off x="1975832" y="2748443"/>
            <a:ext cx="5545390" cy="108351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uk-UA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Учні 6-го класу також із зацікавленням працювали. І як результат – іграшка-шнурівка з картону та ниток для розвитку дрібної моторики пальців рук.</a:t>
            </a:r>
            <a:endParaRPr lang="ru-RU" sz="1800" b="1" dirty="0">
              <a:latin typeface="Candara" panose="020E0502030303020204" pitchFamily="34" charset="0"/>
            </a:endParaRP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7079A937-259C-4AB1-8A25-661DAEDEA7AD}"/>
              </a:ext>
            </a:extLst>
          </p:cNvPr>
          <p:cNvSpPr txBox="1">
            <a:spLocks/>
          </p:cNvSpPr>
          <p:nvPr/>
        </p:nvSpPr>
        <p:spPr>
          <a:xfrm>
            <a:off x="1960616" y="3976247"/>
            <a:ext cx="5545390" cy="8970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uk-UA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Учні 7-го класу створювали власну настільну гру «Хрестики-нулики» з підручних та природних матеріалів.</a:t>
            </a:r>
            <a:endParaRPr lang="ru-RU" sz="1800" b="1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9289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chemeClr val="bg1">
                <a:tint val="93000"/>
                <a:satMod val="150000"/>
                <a:shade val="98000"/>
                <a:lumMod val="102000"/>
              </a:schemeClr>
            </a:gs>
            <a:gs pos="90000">
              <a:srgbClr val="00B050"/>
            </a:gs>
          </a:gsLst>
          <a:lin ang="12000000" scaled="0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0D6D9D-3786-B70D-836B-E7A77D7C3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F6B5A2-5675-2E44-61AA-8D728DAD2B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7497" y="3859580"/>
            <a:ext cx="5249981" cy="2025556"/>
          </a:xfrm>
        </p:spPr>
        <p:txBody>
          <a:bodyPr>
            <a:noAutofit/>
          </a:bodyPr>
          <a:lstStyle/>
          <a:p>
            <a:pPr marL="457200" algn="just"/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Під керівництвом Надії ПУШКАР пройшов урок ідея-студії «Краса в стилі еко: прикраса з поліетилену», де учні створювали прикраси для волосся з поліетиленових пакетів – помпони та бантики. Робота сприяла розвитку дрібної моторики та усвідомленню проблеми пластикових відходів.</a:t>
            </a:r>
            <a:endParaRPr lang="ru-RU" sz="1800" b="1" dirty="0">
              <a:latin typeface="Candara" panose="020E0502030303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308CE2E-8EBF-0689-F374-875272C942B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4" t="5882" r="7259" b="23529"/>
          <a:stretch/>
        </p:blipFill>
        <p:spPr>
          <a:xfrm rot="16200000">
            <a:off x="-3225015" y="3225017"/>
            <a:ext cx="6858000" cy="40796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A312100-97CE-47EF-BD87-2965219B0C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7090" y="647773"/>
            <a:ext cx="5064994" cy="2470169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50E0781-B842-47E0-8325-90CF2B2F56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7090" y="3572941"/>
            <a:ext cx="5064994" cy="2598835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05EF526-AD70-4186-96CD-2A80CB21981A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2929" b="28793"/>
          <a:stretch/>
        </p:blipFill>
        <p:spPr>
          <a:xfrm>
            <a:off x="444329" y="247191"/>
            <a:ext cx="1305413" cy="2371716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472B5AB-4DC2-4BCA-98E5-651756CB5F64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972" r="31564" b="37369"/>
          <a:stretch/>
        </p:blipFill>
        <p:spPr>
          <a:xfrm>
            <a:off x="444329" y="2792747"/>
            <a:ext cx="1214049" cy="2285827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F2950F4-62EF-42A4-A878-2FDE35159501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611" t="30799" b="33757"/>
          <a:stretch/>
        </p:blipFill>
        <p:spPr>
          <a:xfrm>
            <a:off x="363684" y="5211149"/>
            <a:ext cx="1294694" cy="1299964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963D6EC1-C6A2-4C70-9D81-CDB7A12FA51F}"/>
              </a:ext>
            </a:extLst>
          </p:cNvPr>
          <p:cNvSpPr txBox="1">
            <a:spLocks/>
          </p:cNvSpPr>
          <p:nvPr/>
        </p:nvSpPr>
        <p:spPr>
          <a:xfrm>
            <a:off x="1497496" y="972864"/>
            <a:ext cx="5249981" cy="191568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algn="just"/>
            <a:r>
              <a:rPr lang="uk-UA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Під керівництвом Ольги МІЛОДАН пройшов майстер-клас «І вживана річ ожива, коли руки творять дива!», де учні виготовляли прикраси для дому з побутових відходів: пластикових пляшок, старого паперу, тканини. Діти переконалися, що навіть сміття може стати корисним декором.</a:t>
            </a:r>
            <a:endParaRPr lang="ru-RU" sz="1800" b="1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2950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chemeClr val="bg1">
                <a:tint val="93000"/>
                <a:satMod val="150000"/>
                <a:shade val="98000"/>
                <a:lumMod val="102000"/>
              </a:schemeClr>
            </a:gs>
            <a:gs pos="90000">
              <a:srgbClr val="00B050"/>
            </a:gs>
          </a:gsLst>
          <a:lin ang="12000000" scaled="0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0D6D9D-3786-B70D-836B-E7A77D7C3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F6B5A2-5675-2E44-61AA-8D728DAD2B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1180" y="1098427"/>
            <a:ext cx="5613010" cy="962303"/>
          </a:xfrm>
        </p:spPr>
        <p:txBody>
          <a:bodyPr>
            <a:noAutofit/>
          </a:bodyPr>
          <a:lstStyle/>
          <a:p>
            <a:pPr marL="457200" algn="just"/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 керівництвом Ольги ОЛІЙНИК учні відвідали «Ідею-студію», ознайомилися з популярними стилями в одязі, створили гавайське намисто з паперу, а також дізналися про модні тенденції у використанні вторинних матеріалів</a:t>
            </a:r>
            <a:endParaRPr lang="ru-RU" sz="1800" b="1" dirty="0">
              <a:latin typeface="Candara" panose="020E0502030303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308CE2E-8EBF-0689-F374-875272C942B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4" t="5882" r="7259" b="23529"/>
          <a:stretch/>
        </p:blipFill>
        <p:spPr>
          <a:xfrm rot="16200000">
            <a:off x="-3225015" y="3225017"/>
            <a:ext cx="6858000" cy="40796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0C598DB-C867-494B-8BD7-3DD9A81204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3592" y="766917"/>
            <a:ext cx="5181812" cy="2418354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56ADCC3-030C-4176-B494-19509B93C3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3592" y="3429000"/>
            <a:ext cx="5181812" cy="2785899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05EF526-AD70-4186-96CD-2A80CB21981A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2929" b="28793"/>
          <a:stretch/>
        </p:blipFill>
        <p:spPr>
          <a:xfrm>
            <a:off x="514364" y="295732"/>
            <a:ext cx="1269202" cy="2305928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472B5AB-4DC2-4BCA-98E5-651756CB5F64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972" r="31564" b="37369"/>
          <a:stretch/>
        </p:blipFill>
        <p:spPr>
          <a:xfrm>
            <a:off x="462844" y="2777349"/>
            <a:ext cx="1224725" cy="2305927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F2950F4-62EF-42A4-A878-2FDE35159501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611" t="30799" b="33757"/>
          <a:stretch/>
        </p:blipFill>
        <p:spPr>
          <a:xfrm>
            <a:off x="345564" y="5258965"/>
            <a:ext cx="1220689" cy="1225659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9D162F21-CA71-4D9A-8EDA-DEE9FB1772C6}"/>
              </a:ext>
            </a:extLst>
          </p:cNvPr>
          <p:cNvSpPr txBox="1">
            <a:spLocks/>
          </p:cNvSpPr>
          <p:nvPr/>
        </p:nvSpPr>
        <p:spPr>
          <a:xfrm>
            <a:off x="1231173" y="4581831"/>
            <a:ext cx="5613010" cy="173955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algn="just"/>
            <a:r>
              <a:rPr lang="uk-UA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Усі уроки пройшли продуктивно, з позитивною атмосферою та екологічним змістом. Діти не лише виготовили корисні речі, а й зробили крок до більш свідомого ставлення до природи.</a:t>
            </a:r>
            <a:br>
              <a:rPr lang="ru-RU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br>
              <a:rPr lang="ru-RU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800" b="1" dirty="0">
              <a:latin typeface="Candara" panose="020E0502030303020204" pitchFamily="34" charset="0"/>
            </a:endParaRP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29AA1DC-E853-4FA5-95AD-6901EDF555D2}"/>
              </a:ext>
            </a:extLst>
          </p:cNvPr>
          <p:cNvSpPr txBox="1">
            <a:spLocks/>
          </p:cNvSpPr>
          <p:nvPr/>
        </p:nvSpPr>
        <p:spPr>
          <a:xfrm>
            <a:off x="1311180" y="2403973"/>
            <a:ext cx="5613010" cy="19314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algn="just"/>
            <a:r>
              <a:rPr lang="uk-UA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Під керівництвом Ірини РОЖКО учні долучилися до студії «Екомода. Створи торбинку – врятуй планету!». Після бесіди про переваги багаторазової тари, виготовили торбинки з бавовняної тканини. Працювали під гаслом «Я обираю еко! А ти?» — і створили справжні еко-хіти сезону!</a:t>
            </a:r>
            <a:endParaRPr lang="ru-RU" sz="1800" b="1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1988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chemeClr val="bg1">
                <a:tint val="93000"/>
                <a:satMod val="150000"/>
                <a:shade val="98000"/>
                <a:lumMod val="102000"/>
              </a:schemeClr>
            </a:gs>
            <a:gs pos="90000">
              <a:srgbClr val="00B050"/>
            </a:gs>
          </a:gsLst>
          <a:lin ang="12000000" scaled="0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E37250-58E8-8978-3965-D6B9AD466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86D3AD1-72F3-E76D-5E8B-8CBF4AE4FD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0963"/>
            <a:ext cx="12192000" cy="68580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2F0F575-F313-6EAA-877F-532CE9DF54A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4" t="5882" r="7259" b="23529"/>
          <a:stretch/>
        </p:blipFill>
        <p:spPr>
          <a:xfrm rot="16200000">
            <a:off x="-3185160" y="3185160"/>
            <a:ext cx="6858000" cy="487680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D953657B-740D-442F-BD2D-9A856C01AB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17420" y="303084"/>
            <a:ext cx="8244840" cy="904568"/>
          </a:xfrm>
        </p:spPr>
        <p:txBody>
          <a:bodyPr>
            <a:normAutofit/>
          </a:bodyPr>
          <a:lstStyle/>
          <a:p>
            <a:pPr marL="457200" algn="l"/>
            <a:r>
              <a:rPr lang="uk-UA" sz="2700" b="1" i="1" kern="1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25.04.2025. Підсумковий день. «Нехай Земля квітує всюди – планету збережімо, люди!»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5" name="Заголовок 3">
            <a:extLst>
              <a:ext uri="{FF2B5EF4-FFF2-40B4-BE49-F238E27FC236}">
                <a16:creationId xmlns:a16="http://schemas.microsoft.com/office/drawing/2014/main" id="{4389B5FF-216E-4D0F-8774-E10198969EF2}"/>
              </a:ext>
            </a:extLst>
          </p:cNvPr>
          <p:cNvSpPr txBox="1">
            <a:spLocks/>
          </p:cNvSpPr>
          <p:nvPr/>
        </p:nvSpPr>
        <p:spPr>
          <a:xfrm>
            <a:off x="2217420" y="1488332"/>
            <a:ext cx="7504802" cy="388133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algn="l"/>
            <a:r>
              <a:rPr lang="uk-UA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У рамках завершального дня тижня екологічних знань «Чиста планета – здорове майбутнє» наші учні долучилися до важливої ініціативи — створення Еко-ланцюга «Еко-слово від кожного». Кожен учасник додав своє еко-слово — символічне послання турботи, відповідальності та любові до природи.</a:t>
            </a:r>
            <a:br>
              <a:rPr lang="ru-RU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Таким чином ми об’єднали голоси дітей у єдине прагнення — зберегти красу нашої планети для майбутніх поколінь. Маленькі кроки творять великі зміни!</a:t>
            </a:r>
          </a:p>
          <a:p>
            <a:pPr marL="457200" algn="l"/>
            <a:br>
              <a:rPr lang="ru-RU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uk-UA" sz="25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Разом – за чисту, квітучу Землю!</a:t>
            </a:r>
            <a:br>
              <a:rPr lang="ru-RU" sz="25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Відео за посиланням: </a:t>
            </a:r>
            <a:r>
              <a:rPr lang="en-US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https://www.youtube.com/watch?v=my7ildSTA6E</a:t>
            </a:r>
            <a:endParaRPr lang="uk-UA" sz="18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l"/>
            <a:br>
              <a:rPr lang="ru-RU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uk-UA" sz="25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 пишаємося нашими учнями!</a:t>
            </a:r>
            <a:br>
              <a:rPr lang="ru-RU" sz="25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5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3917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chemeClr val="bg1">
                <a:tint val="93000"/>
                <a:satMod val="150000"/>
                <a:shade val="98000"/>
                <a:lumMod val="102000"/>
              </a:schemeClr>
            </a:gs>
            <a:gs pos="90000">
              <a:srgbClr val="00B050"/>
            </a:gs>
          </a:gsLst>
          <a:lin ang="12000000" scaled="0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C36537-0307-2AC9-1210-6174F4730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EAE3211-D7AD-7DA2-3FC4-2B174D95F3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074" y="285502"/>
            <a:ext cx="9860658" cy="62869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38DC4F-D4FB-25D2-CFB9-FF74F53B81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77396" y="5241105"/>
            <a:ext cx="9309470" cy="1331393"/>
          </a:xfrm>
        </p:spPr>
        <p:txBody>
          <a:bodyPr>
            <a:noAutofit/>
          </a:bodyPr>
          <a:lstStyle/>
          <a:p>
            <a:r>
              <a:rPr lang="ru-RU" sz="9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Дякую</a:t>
            </a:r>
            <a:r>
              <a:rPr lang="ru-RU" sz="9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за </a:t>
            </a:r>
            <a:r>
              <a:rPr lang="ru-RU" sz="9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увагу</a:t>
            </a:r>
            <a:endParaRPr lang="ru-RU" sz="9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B030359-1F09-3DD1-58F6-816F7BEB7D67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4" t="5882" r="7259" b="23529"/>
          <a:stretch/>
        </p:blipFill>
        <p:spPr>
          <a:xfrm rot="16200000">
            <a:off x="-3185160" y="3185160"/>
            <a:ext cx="6858000" cy="48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433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99000">
              <a:srgbClr val="00B050"/>
            </a:gs>
          </a:gsLst>
          <a:lin ang="12000000" scaled="0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75EC7C-5534-3090-9852-1BD3FE67C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AFA9469-688A-CF2B-63B7-E32A30A44C9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4" t="5882" r="7259" b="23529"/>
          <a:stretch/>
        </p:blipFill>
        <p:spPr>
          <a:xfrm rot="16200000">
            <a:off x="-3257541" y="3133578"/>
            <a:ext cx="7105924" cy="59084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A5C358D-8AA2-4767-ACC8-834AF9043828}"/>
              </a:ext>
            </a:extLst>
          </p:cNvPr>
          <p:cNvSpPr txBox="1"/>
          <p:nvPr/>
        </p:nvSpPr>
        <p:spPr>
          <a:xfrm>
            <a:off x="1272054" y="73781"/>
            <a:ext cx="964789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/>
            <a:r>
              <a:rPr lang="uk-UA" sz="3000" b="1" kern="1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«Людина – частина природи, а не її володар»</a:t>
            </a:r>
          </a:p>
          <a:p>
            <a:pPr marL="457200" algn="r"/>
            <a:r>
              <a:rPr lang="uk-UA" sz="2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(Микола Реріх)</a:t>
            </a:r>
            <a:endParaRPr lang="ru-RU" sz="2400" b="1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Проект «Ми за чисту планету»">
            <a:extLst>
              <a:ext uri="{FF2B5EF4-FFF2-40B4-BE49-F238E27FC236}">
                <a16:creationId xmlns:a16="http://schemas.microsoft.com/office/drawing/2014/main" id="{EEA404C5-01CC-4249-868A-0506BDBF98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6395" y="2144984"/>
            <a:ext cx="4677784" cy="320848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0F0E6C-DA43-475D-8B74-D9ADDE3B9EE4}"/>
              </a:ext>
            </a:extLst>
          </p:cNvPr>
          <p:cNvSpPr txBox="1"/>
          <p:nvPr/>
        </p:nvSpPr>
        <p:spPr>
          <a:xfrm>
            <a:off x="295421" y="714230"/>
            <a:ext cx="7140974" cy="6069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/>
            <a:r>
              <a:rPr lang="uk-UA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21 квітня у закладі освіти стартував Тиждень екологічних знань «Чиста планета – здорове майбутнє».</a:t>
            </a:r>
            <a:endParaRPr lang="ru-RU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/>
            <a:r>
              <a:rPr lang="uk-UA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Щорічне проведення Тижня має надзвичайно важливе значення для формування екологічної свідомості учнів. У сучасному світі екологічні проблеми стали викликом для всього людства. Школа відіграє важливу роль у вихованні відповідального ставлення до природи.</a:t>
            </a:r>
            <a:endParaRPr lang="ru-RU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/>
            <a:r>
              <a:rPr lang="uk-UA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uk-UA" b="1" kern="1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 Тижня екологічних знань «Чиста планета – здорове майбутнє»</a:t>
            </a:r>
            <a:endParaRPr lang="ru-RU" b="1" kern="100" dirty="0">
              <a:solidFill>
                <a:srgbClr val="FFFF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/>
            <a:r>
              <a:rPr lang="uk-UA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	Формування екологічної культури учнів, усвідомлення відповідальності за збереження довкілля.</a:t>
            </a:r>
            <a:endParaRPr lang="ru-RU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/>
            <a:r>
              <a:rPr lang="uk-UA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	Розвиток екологічного мислення та активної життєвої позиції щодо охорони природи.</a:t>
            </a:r>
            <a:endParaRPr lang="ru-RU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/>
            <a:r>
              <a:rPr lang="uk-UA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	Ознайомлення з глобальними та локальними екологічними проблемами.</a:t>
            </a:r>
            <a:endParaRPr lang="ru-RU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/>
            <a:r>
              <a:rPr lang="uk-UA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Заохочення до практичної екологічної діяльності.</a:t>
            </a:r>
            <a:endParaRPr lang="ru-RU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/>
            <a:r>
              <a:rPr lang="uk-UA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Виховання бережливого ставлення до природи.</a:t>
            </a:r>
            <a:endParaRPr lang="ru-RU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/>
            <a:r>
              <a:rPr lang="uk-UA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uk-UA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Популяризація екологічно свідомого способу життя у повсякденному житті.</a:t>
            </a:r>
            <a:endParaRPr lang="ru-RU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800"/>
              </a:spcAft>
            </a:pPr>
            <a:r>
              <a:rPr lang="uk-UA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uk-UA" b="1" kern="1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Головне завдання – допомогти учням зрозуміти, що кожен з нас може зробити свій внесок у збереження планети!</a:t>
            </a:r>
            <a:endParaRPr lang="ru-RU" b="1" kern="100" dirty="0">
              <a:solidFill>
                <a:srgbClr val="FFFF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7889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chemeClr val="bg1">
                <a:tint val="93000"/>
                <a:satMod val="150000"/>
                <a:shade val="98000"/>
                <a:lumMod val="102000"/>
              </a:schemeClr>
            </a:gs>
            <a:gs pos="90000">
              <a:srgbClr val="00B050"/>
            </a:gs>
          </a:gsLst>
          <a:lin ang="12000000" scaled="0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75EC7C-5534-3090-9852-1BD3FE67C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C4E292-454D-1D36-865D-77C996B23E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7550" y="254896"/>
            <a:ext cx="8328099" cy="1162050"/>
          </a:xfrm>
        </p:spPr>
        <p:txBody>
          <a:bodyPr>
            <a:noAutofit/>
          </a:bodyPr>
          <a:lstStyle/>
          <a:p>
            <a:pPr algn="l"/>
            <a:r>
              <a:rPr lang="uk-UA" sz="3000" b="1" i="1" kern="1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21.04.2025 Відкриття тижня. </a:t>
            </a:r>
            <a:br>
              <a:rPr lang="uk-UA" sz="3000" b="1" i="1" kern="1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uk-UA" sz="3000" b="1" i="1" kern="1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«Земля – наш спільний дім» до Дня Довкілля</a:t>
            </a:r>
            <a:br>
              <a:rPr lang="uk-UA" sz="3000" b="1" i="1" kern="1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ru-RU" sz="3000" b="1" dirty="0">
              <a:solidFill>
                <a:srgbClr val="FFFF00"/>
              </a:solidFill>
              <a:latin typeface="Candara" panose="020E0502030303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AFA9469-688A-CF2B-63B7-E32A30A44C9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4" t="5882" r="7259" b="23529"/>
          <a:stretch/>
        </p:blipFill>
        <p:spPr>
          <a:xfrm rot="16200000">
            <a:off x="-3257541" y="3133578"/>
            <a:ext cx="7105924" cy="59084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DAF4F6D-05BC-A844-5B73-14877DA4CB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6544" y="55226"/>
            <a:ext cx="3385456" cy="2962274"/>
          </a:xfrm>
          <a:prstGeom prst="rect">
            <a:avLst/>
          </a:prstGeom>
        </p:spPr>
      </p:pic>
      <p:pic>
        <p:nvPicPr>
          <p:cNvPr id="6" name="Рисунок 5">
            <a:hlinkClick r:id="rId4"/>
            <a:extLst>
              <a:ext uri="{FF2B5EF4-FFF2-40B4-BE49-F238E27FC236}">
                <a16:creationId xmlns:a16="http://schemas.microsoft.com/office/drawing/2014/main" id="{A55768A4-FF74-4365-9751-017CA40BD9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82" y="2185631"/>
            <a:ext cx="2857500" cy="116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>
            <a:hlinkClick r:id="rId6"/>
            <a:extLst>
              <a:ext uri="{FF2B5EF4-FFF2-40B4-BE49-F238E27FC236}">
                <a16:creationId xmlns:a16="http://schemas.microsoft.com/office/drawing/2014/main" id="{8A5E32C3-5ACB-43AB-A024-6EE335DE1A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413" y="2159794"/>
            <a:ext cx="2857500" cy="118788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9CB89DA-0F10-49E2-9EFC-5427FA2585E8}"/>
              </a:ext>
            </a:extLst>
          </p:cNvPr>
          <p:cNvSpPr txBox="1"/>
          <p:nvPr/>
        </p:nvSpPr>
        <p:spPr>
          <a:xfrm>
            <a:off x="502452" y="3569647"/>
            <a:ext cx="8120331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Свідоме і бережливе ставлення кожної людини до природи можливе тільки при наявності екологічної культури, широких екологічних знань, які повинні формуватися, починаючи з дитинства. Основою формування свідомого ставлення до природи є знання про неї, усвідомлення себе частиною природи, частиною світу, у якому живе дитина. </a:t>
            </a:r>
          </a:p>
          <a:p>
            <a:pPr algn="just"/>
            <a:r>
              <a:rPr lang="uk-UA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Учні 1-4-х класів долучилися до ранкової акції «Мої 5 хвилин за чисте завтра», </a:t>
            </a: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 разом зі своїми класними керівниками обговорили проблеми нашої планети. Діти вирішили: для того, щоб піклуватися про природу, кожен із нас може зробити свій внесок. Вони будуть щоденно сортувати сміття, зменшувати споживання пластику, енергозбереження, усвідомлено ставитися до природи та берегти її.</a:t>
            </a:r>
            <a:endParaRPr lang="ru-RU" sz="1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0BEBCC0-EBD2-4CDC-9526-1830019BE26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2783" y="3980740"/>
            <a:ext cx="3509141" cy="1973892"/>
          </a:xfrm>
          <a:prstGeom prst="roundRect">
            <a:avLst>
              <a:gd name="adj" fmla="val 16667"/>
            </a:avLst>
          </a:prstGeom>
          <a:ln>
            <a:solidFill>
              <a:schemeClr val="accent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ECD4FE0F-4A69-4903-A138-CA04A4BF5A2C}"/>
              </a:ext>
            </a:extLst>
          </p:cNvPr>
          <p:cNvSpPr txBox="1">
            <a:spLocks/>
          </p:cNvSpPr>
          <p:nvPr/>
        </p:nvSpPr>
        <p:spPr>
          <a:xfrm>
            <a:off x="627274" y="719343"/>
            <a:ext cx="7995509" cy="133491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uk-UA" sz="2800" b="1" i="1" kern="1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uk-UA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Тиждень розпочався яскравим флешмобом «Земля – наш спільний дім», який об’єднав учнів та педагогів навколо ідеї збереження природи  Це стало символічним стартом усіх заходів тижня.</a:t>
            </a:r>
            <a:br>
              <a:rPr lang="uk-UA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	Разом ми зможемо зберегти красу нашої планети! </a:t>
            </a:r>
            <a:endParaRPr lang="ru-RU" sz="2800" b="1" dirty="0">
              <a:solidFill>
                <a:srgbClr val="FFFF00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683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chemeClr val="bg1">
                <a:tint val="93000"/>
                <a:satMod val="150000"/>
                <a:shade val="98000"/>
                <a:lumMod val="102000"/>
              </a:schemeClr>
            </a:gs>
            <a:gs pos="90000">
              <a:srgbClr val="00B050"/>
            </a:gs>
          </a:gsLst>
          <a:lin ang="12000000" scaled="0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75EC7C-5534-3090-9852-1BD3FE67C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C4E292-454D-1D36-865D-77C996B23E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80310" y="382429"/>
            <a:ext cx="7023622" cy="3182758"/>
          </a:xfrm>
        </p:spPr>
        <p:txBody>
          <a:bodyPr>
            <a:noAutofit/>
          </a:bodyPr>
          <a:lstStyle/>
          <a:p>
            <a:pPr algn="just"/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Екологічне виховання у нашій школі було завжди доброю традицією, до якої охоче залучалися учні. Очищення джерела у лісі, прибирання шкільної території та навіть території навколо шкільного подвір’я- ці види роботи ніколи не лякали наших учнів. Вони радо бралися за будь-яку роботу, бо знали, що планета – наш дім. Незважаючи на виклики теперішнього часу, ми все одно продовжуємо розвивати в наших учнях екологічну компетентність, тому в рамках екологічного тижня, що зараз триває у нашій школі, учні поринули у спогади та переглянули відео про еко-гурток </a:t>
            </a:r>
            <a:r>
              <a:rPr lang="uk-UA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uk-UA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Екос</a:t>
            </a:r>
            <a:r>
              <a:rPr lang="uk-UA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який успішно функціонував у нашій школі. Учні отримали відео-поради від своїх старших шкільних товаришів та надихнутися їх прикладом, аби в подальшому також бути друзями природи.</a:t>
            </a:r>
            <a:endParaRPr lang="ru-RU" sz="2800" dirty="0">
              <a:solidFill>
                <a:srgbClr val="FFFF00"/>
              </a:solidFill>
              <a:latin typeface="Candara" panose="020E0502030303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AFA9469-688A-CF2B-63B7-E32A30A44C9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4" t="5882" r="7259" b="23529"/>
          <a:stretch/>
        </p:blipFill>
        <p:spPr>
          <a:xfrm rot="16200000">
            <a:off x="-3257541" y="3133578"/>
            <a:ext cx="7105924" cy="59084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603F262-E982-43E2-A869-3140AA7C95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843" y="458377"/>
            <a:ext cx="4206096" cy="6033579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99698B5-F345-49CB-8F12-FB8346F220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978" y="4406629"/>
            <a:ext cx="3858210" cy="2205129"/>
          </a:xfrm>
          <a:prstGeom prst="roundRect">
            <a:avLst>
              <a:gd name="adj" fmla="val 16667"/>
            </a:avLst>
          </a:prstGeom>
          <a:ln>
            <a:solidFill>
              <a:schemeClr val="accent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A8405A16-D668-48FA-8556-6572CA622688}"/>
              </a:ext>
            </a:extLst>
          </p:cNvPr>
          <p:cNvSpPr txBox="1">
            <a:spLocks/>
          </p:cNvSpPr>
          <p:nvPr/>
        </p:nvSpPr>
        <p:spPr>
          <a:xfrm>
            <a:off x="5900497" y="3565187"/>
            <a:ext cx="5700660" cy="5477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br>
              <a:rPr lang="uk-UA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uk-UA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</a:p>
          <a:p>
            <a:pPr algn="l"/>
            <a:endParaRPr lang="uk-UA" sz="18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uk-UA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Відео за посиланням: </a:t>
            </a:r>
            <a:r>
              <a:rPr lang="en-US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https://www.youtube.com/watch?v=mlaOE603JPE</a:t>
            </a:r>
            <a:endParaRPr lang="ru-RU" sz="2800" dirty="0">
              <a:solidFill>
                <a:srgbClr val="FFFF00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072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chemeClr val="bg1">
                <a:tint val="93000"/>
                <a:satMod val="150000"/>
                <a:shade val="98000"/>
                <a:lumMod val="102000"/>
              </a:schemeClr>
            </a:gs>
            <a:gs pos="90000">
              <a:srgbClr val="00B050"/>
            </a:gs>
          </a:gsLst>
          <a:lin ang="12000000" scaled="0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29DF78-8CD3-E572-F998-2ECEF9E16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C4878B-FF2E-77CC-39CC-BD7E2B6C39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253" y="176162"/>
            <a:ext cx="11184930" cy="923064"/>
          </a:xfrm>
        </p:spPr>
        <p:txBody>
          <a:bodyPr>
            <a:noAutofit/>
          </a:bodyPr>
          <a:lstStyle/>
          <a:p>
            <a:pPr marL="457200" algn="just"/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Світ змінюється — і кожен із нас може стати частиною цих змін. Сьогодні, як ніколи раніше, важливо пам’ятати: ми не просто мешканці планети, ми — її команда. Від нашого ставлення до природи, ресурсів, до одного залежить майбутнє всієї Землі.</a:t>
            </a:r>
            <a:endParaRPr lang="ru-RU" sz="1800" b="1" dirty="0">
              <a:latin typeface="Candara" panose="020E0502030303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7CDA352-D581-872F-12E9-2BA5B119938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4" t="5882" r="7259" b="23529"/>
          <a:stretch/>
        </p:blipFill>
        <p:spPr>
          <a:xfrm rot="16200000">
            <a:off x="-3185160" y="3185160"/>
            <a:ext cx="6858000" cy="48768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D034534-20AC-4EFC-8FEC-2EA7C94449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689" y="1098253"/>
            <a:ext cx="3413760" cy="192024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9E48217-BB4B-46F1-8F57-014D24E97E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879" y="4565490"/>
            <a:ext cx="3631794" cy="2010408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B8C7D7D-2DD4-420D-BC2B-3279E32049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391" y="1101765"/>
            <a:ext cx="3418853" cy="1920241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11" name="Рисунок 10">
            <a:hlinkClick r:id="rId6"/>
            <a:extLst>
              <a:ext uri="{FF2B5EF4-FFF2-40B4-BE49-F238E27FC236}">
                <a16:creationId xmlns:a16="http://schemas.microsoft.com/office/drawing/2014/main" id="{7E7BF8F3-B49C-476D-9D78-CE7ED666A4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2689" y="4496354"/>
            <a:ext cx="3046783" cy="2254619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FEF57D73-9E4A-4BAE-B448-9169EF6FB748}"/>
              </a:ext>
            </a:extLst>
          </p:cNvPr>
          <p:cNvSpPr txBox="1">
            <a:spLocks/>
          </p:cNvSpPr>
          <p:nvPr/>
        </p:nvSpPr>
        <p:spPr>
          <a:xfrm>
            <a:off x="340676" y="2844275"/>
            <a:ext cx="11097673" cy="158853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algn="just"/>
            <a:r>
              <a:rPr lang="uk-UA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 Класні керівники для учнів 8–10-х класів провели </a:t>
            </a:r>
            <a:r>
              <a:rPr lang="uk-UA" sz="18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командний формат «Я + Планета = команда». </a:t>
            </a:r>
            <a:r>
              <a:rPr lang="uk-UA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 не лише стиль життя, а й спосіб мислення та конкретні дії, які демонструють: я дбаю, я дію, я змінюю. Під час заходу діти надихнули інших своїм прикладом, адже кожен з нас у майбутньому несе відповідальність за свій внесок у створення сильної, свідомої та екологічної команди.</a:t>
            </a:r>
            <a:br>
              <a:rPr lang="ru-RU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18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Пам’ятайте: ТИ — важлива частина великої гри за майбутнє.</a:t>
            </a:r>
            <a:endParaRPr lang="ru-RU" sz="1800" b="1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82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2000">
              <a:schemeClr val="bg1">
                <a:tint val="93000"/>
                <a:satMod val="150000"/>
                <a:shade val="98000"/>
                <a:lumMod val="102000"/>
              </a:schemeClr>
            </a:gs>
            <a:gs pos="100000">
              <a:srgbClr val="00B050"/>
            </a:gs>
          </a:gsLst>
          <a:lin ang="12000000" scaled="0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62C42E-3637-DA58-7A14-2361673CC7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0D6D98-8B70-A5E1-C6C0-D9FBBC7987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899" y="88362"/>
            <a:ext cx="10292087" cy="970268"/>
          </a:xfrm>
        </p:spPr>
        <p:txBody>
          <a:bodyPr>
            <a:noAutofit/>
          </a:bodyPr>
          <a:lstStyle/>
          <a:p>
            <a:pPr marL="457200" algn="just"/>
            <a:r>
              <a:rPr lang="uk-UA" sz="3200" b="1" i="1" kern="1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22.04.2025 День дій. «Ми відповідальні за планету!» до Міжнародного дня Земл</a:t>
            </a:r>
            <a:r>
              <a:rPr lang="uk-UA" sz="3200" b="1" i="1" kern="100" dirty="0">
                <a:solidFill>
                  <a:srgbClr val="FFFF00"/>
                </a:solidFill>
                <a:latin typeface="Times New Roman" panose="02020603050405020304" pitchFamily="18" charset="0"/>
              </a:rPr>
              <a:t>і</a:t>
            </a:r>
            <a:endParaRPr lang="ru-RU" sz="3200" b="1" i="1" kern="100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54F0D1E-4516-9339-1B21-5C96D797143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4" t="5882" r="7259" b="23529"/>
          <a:stretch/>
        </p:blipFill>
        <p:spPr>
          <a:xfrm rot="16200000">
            <a:off x="-3185160" y="3185160"/>
            <a:ext cx="6858000" cy="48768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A1E811C-2E0A-4AB7-9588-31FE879686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9661" y="751077"/>
            <a:ext cx="2950747" cy="2213061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B1CC7D0-B8FC-4710-811E-A611DE2736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9660" y="3114043"/>
            <a:ext cx="2946027" cy="1661232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18E53FD-8C71-4B6B-8312-91BC2D3998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978" y="4090328"/>
            <a:ext cx="2624973" cy="1988175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B583EB2-F0D6-4C4D-AC49-73EA7BA8AB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9660" y="4925180"/>
            <a:ext cx="2950747" cy="1604523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901AE9F-DC36-45D8-A60B-0D089CDA5B44}"/>
              </a:ext>
            </a:extLst>
          </p:cNvPr>
          <p:cNvSpPr txBox="1">
            <a:spLocks/>
          </p:cNvSpPr>
          <p:nvPr/>
        </p:nvSpPr>
        <p:spPr>
          <a:xfrm>
            <a:off x="250998" y="3605404"/>
            <a:ext cx="5864125" cy="295802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algn="just"/>
            <a:r>
              <a:rPr lang="uk-UA" sz="18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Інтерактивна гра «Перемагай сміттємонстрів»</a:t>
            </a:r>
            <a:br>
              <a:rPr lang="ru-RU" sz="18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Відбулася захоплююча та пізнавальна гра «Перемагай сміттємонстрів», яку провели  вихователі для учнів 5-7-х класів з метою формування екологічної культури серед дітей. Під час пізнавальної гри, діти дізнались про важливість сортування відходів, познайомились з казковими сміттємонстрами та їх важливою місією для планети. Граючи, учні отримали знання про важливість збереження довкілля та відповідального ставлення до нього.</a:t>
            </a:r>
            <a:endParaRPr lang="ru-RU" sz="3200" b="1" dirty="0">
              <a:solidFill>
                <a:srgbClr val="FFFF00"/>
              </a:solidFill>
              <a:latin typeface="Candara" panose="020E0502030303020204" pitchFamily="34" charset="0"/>
            </a:endParaRP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43AAACC5-F081-4D53-88D9-9E58EC37549A}"/>
              </a:ext>
            </a:extLst>
          </p:cNvPr>
          <p:cNvSpPr txBox="1">
            <a:spLocks/>
          </p:cNvSpPr>
          <p:nvPr/>
        </p:nvSpPr>
        <p:spPr>
          <a:xfrm>
            <a:off x="196917" y="1788780"/>
            <a:ext cx="8262967" cy="173848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algn="just"/>
            <a:r>
              <a:rPr lang="uk-UA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Вихователька 1-4-х класів провела захоплюючу зустріч на тему</a:t>
            </a:r>
            <a:r>
              <a:rPr lang="uk-UA" sz="18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«Мандрівка до країни Сортуляндії «Навіщо сортувати сміття».</a:t>
            </a:r>
            <a:r>
              <a:rPr lang="uk-UA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Під час віртуальної подорожі діти дізналися про важливість сортування відходів, познайомилися з мешканцями чарівної Сортуляндії та їхніми кольоровими будиночками для різних видів сміття. Маленький Сортувальник Клевер розповів, як сортування допомагає зберегти чистоту планети, заощадити природні ресурси та подбати про майбутнє.</a:t>
            </a:r>
            <a:br>
              <a:rPr lang="uk-UA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Сподіваємося, ця цікава зустріч надихне наших юних екологів бути свідомими та відповідальними</a:t>
            </a:r>
            <a:endParaRPr lang="ru-RU" sz="3200" b="1" dirty="0">
              <a:solidFill>
                <a:srgbClr val="FFFF00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402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chemeClr val="bg1">
                <a:tint val="93000"/>
                <a:satMod val="150000"/>
                <a:shade val="98000"/>
                <a:lumMod val="102000"/>
              </a:schemeClr>
            </a:gs>
            <a:gs pos="90000">
              <a:srgbClr val="00B050"/>
            </a:gs>
          </a:gsLst>
          <a:lin ang="12000000" scaled="0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263397-6F28-0D19-912C-5091681CB9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4E1C02-C464-00FD-8ECA-D25BFE890E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7681" y="130600"/>
            <a:ext cx="6893667" cy="1644479"/>
          </a:xfrm>
        </p:spPr>
        <p:txBody>
          <a:bodyPr>
            <a:noAutofit/>
          </a:bodyPr>
          <a:lstStyle/>
          <a:p>
            <a:pPr algn="just"/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учнів 8-10-х класів вихователі підготували та провели пізнавально-ігровий захід – </a:t>
            </a:r>
            <a:r>
              <a:rPr lang="uk-UA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Інтелектуальний квіз «Сортуй сміття правильно»,</a:t>
            </a: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який мав на меті ознайомити дітей з основами сортування відходів і виховання екологічної свідомості.</a:t>
            </a:r>
            <a:b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51A51D6-E93F-5237-6A33-2391DA48B4B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4" t="5882" r="7259" b="23529"/>
          <a:stretch/>
        </p:blipFill>
        <p:spPr>
          <a:xfrm rot="16200000">
            <a:off x="-3185160" y="3185160"/>
            <a:ext cx="6858000" cy="48768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6E5F8D6-6B1F-CE82-820D-49248D44D5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9220" y="-256582"/>
            <a:ext cx="4832780" cy="273857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ED98FCE-8200-40C0-B7A7-30FFA62EC5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1" y="1775079"/>
            <a:ext cx="3125807" cy="176022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B329E59-2F60-42DD-9616-C74110A78C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514" y="1781688"/>
            <a:ext cx="3125807" cy="1760816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0D5771F-E062-4FE3-AEEB-7127895350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921" y="2481993"/>
            <a:ext cx="4115377" cy="2738575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0E9E3591-A4F5-4934-B119-0BAD862D23A6}"/>
              </a:ext>
            </a:extLst>
          </p:cNvPr>
          <p:cNvSpPr txBox="1">
            <a:spLocks/>
          </p:cNvSpPr>
          <p:nvPr/>
        </p:nvSpPr>
        <p:spPr>
          <a:xfrm>
            <a:off x="487681" y="3739554"/>
            <a:ext cx="6522641" cy="232544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uk-UA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 час заходу учні з ентузіазмом відповідали на запитання вікторини, дізналися багато цікавого про різні типи відходів – органічні, пластик, скло, папір, а також про спеціальні контейнери для їх сортування. Учасники змогли закріпити отримані знання в ігровій формі. Гейміфікація процесу значно підвищила інтерес до теми та дозволила краще засвоїти матеріал. Граючи, учні тренувалися правильно обирати контейнери для різних типів відходів, і кожен мав змогу відчути себе справжнім «еко-героєм».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5700042B-F5A1-422A-9490-524DD654D977}"/>
              </a:ext>
            </a:extLst>
          </p:cNvPr>
          <p:cNvSpPr txBox="1">
            <a:spLocks/>
          </p:cNvSpPr>
          <p:nvPr/>
        </p:nvSpPr>
        <p:spPr>
          <a:xfrm>
            <a:off x="7010323" y="5161213"/>
            <a:ext cx="5181678" cy="154211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uk-UA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Діти не лише розважалися, але й замислилися над важливістю збереження довкілля та відповідального поводження з відходами. Сподіваємося, що ці знання залишаться з ними надовго і вплинуть на їх повсякденну поведінку.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2481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chemeClr val="bg1">
                <a:tint val="93000"/>
                <a:satMod val="150000"/>
                <a:shade val="98000"/>
                <a:lumMod val="102000"/>
              </a:schemeClr>
            </a:gs>
            <a:gs pos="90000">
              <a:srgbClr val="00B050"/>
            </a:gs>
          </a:gsLst>
          <a:lin ang="12000000" scaled="0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F502CD-CDC6-A08B-15C9-7C64367F2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779D9-7C8F-E037-CE6F-0FB323F7D7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11" y="1026843"/>
            <a:ext cx="8493553" cy="5986462"/>
          </a:xfrm>
        </p:spPr>
        <p:txBody>
          <a:bodyPr>
            <a:normAutofit fontScale="90000"/>
          </a:bodyPr>
          <a:lstStyle/>
          <a:p>
            <a:pPr marL="457200" algn="l">
              <a:spcAft>
                <a:spcPts val="800"/>
              </a:spcAft>
            </a:pPr>
            <a:r>
              <a:rPr lang="uk-UA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Цього дня учні долучилися до різноманітних заходів, які об’єднали екологічні знання та математичні навички. </a:t>
            </a:r>
            <a:br>
              <a:rPr lang="uk-UA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uk-UA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20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uk-UA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ідбулося цікаве </a:t>
            </a:r>
            <a:r>
              <a:rPr lang="uk-UA" sz="2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інтерактивне заняття-гра для учнів 1-4-х класів на тему «Чому математика потрібна природі?». </a:t>
            </a:r>
            <a:r>
              <a:rPr lang="uk-UA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Захід мав на меті показати школярам, як математичні знання допомагають розуміти світ природи. Учні активно брали участь у пізнавальних іграх, вирішували задачі з природничим змістом</a:t>
            </a:r>
            <a:br>
              <a:rPr lang="uk-UA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uk-UA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Еко-математичний квест: «Геометрія навколо нас: що сховано в природі?»</a:t>
            </a:r>
            <a:r>
              <a:rPr lang="ru-RU" sz="20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0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</a:t>
            </a:r>
            <a:r>
              <a:rPr lang="uk-UA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чні 5-го класу отримали нове дуже цікаве завдання рахувати крапельки. Учні розвивали свої креативні навички під час зображення хмаринок, рахували кількість зображених крапель, порівнювали їх кількість та повторили вивчений матеріал з теми «Кругообіг води у природі»</a:t>
            </a:r>
            <a:b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Для учнів 6-го класу був проведений цікавий та пізнавальний </a:t>
            </a:r>
            <a:r>
              <a:rPr lang="uk-UA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інтерактивний урок  з  математики «Розгадай еко-таємниці за допомогою чисел». </a:t>
            </a: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Під час уроку, учні мали змогу поєднати знання з математики та  предмету «Пізнаємо природу», розв’язуючи екологічні загадки, логічні задачі, які допомогли краще зрозуміти масштаби екологічних проблем, досліджували вплив людської діяльності на навколишнє середовище через цифри та факти</a:t>
            </a:r>
            <a:r>
              <a:rPr lang="uk-UA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uk-UA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uk-UA" sz="2000" b="1" i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000" b="1" dirty="0">
              <a:latin typeface="Candara" panose="020E0502030303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97D22BD-385E-10C7-552B-7A3A6754338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4" t="5882" r="7259" b="23529"/>
          <a:stretch/>
        </p:blipFill>
        <p:spPr>
          <a:xfrm rot="16200000">
            <a:off x="-3185160" y="3185160"/>
            <a:ext cx="6858000" cy="48768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85589D4-22B5-2783-9713-37AA658AEF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9600" y="124175"/>
            <a:ext cx="1983546" cy="1983547"/>
          </a:xfrm>
          <a:prstGeom prst="rect">
            <a:avLst/>
          </a:prstGeom>
        </p:spPr>
      </p:pic>
      <p:pic>
        <p:nvPicPr>
          <p:cNvPr id="6" name="Рисунок 5">
            <a:hlinkClick r:id="rId5"/>
            <a:extLst>
              <a:ext uri="{FF2B5EF4-FFF2-40B4-BE49-F238E27FC236}">
                <a16:creationId xmlns:a16="http://schemas.microsoft.com/office/drawing/2014/main" id="{2D18B642-4233-4BFA-B7B9-FB972CD659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9540" y="415540"/>
            <a:ext cx="1520991" cy="2152346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1E6D688-BE37-4968-9102-761779F2F9F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8099" y="2681754"/>
            <a:ext cx="3526306" cy="1983547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8C23202-64A0-470B-B2D6-4CDC1783497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538" y="4798283"/>
            <a:ext cx="3261865" cy="1811765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73CA8470-C6A4-4E0E-BEAA-9AA6D7699947}"/>
              </a:ext>
            </a:extLst>
          </p:cNvPr>
          <p:cNvSpPr txBox="1">
            <a:spLocks/>
          </p:cNvSpPr>
          <p:nvPr/>
        </p:nvSpPr>
        <p:spPr>
          <a:xfrm>
            <a:off x="104189" y="124175"/>
            <a:ext cx="10278208" cy="77849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algn="l">
              <a:spcAft>
                <a:spcPts val="800"/>
              </a:spcAft>
            </a:pPr>
            <a:r>
              <a:rPr lang="uk-UA" sz="3100" b="1" i="1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23.04.2025. День науки. </a:t>
            </a:r>
          </a:p>
          <a:p>
            <a:pPr marL="457200" algn="l">
              <a:spcAft>
                <a:spcPts val="800"/>
              </a:spcAft>
            </a:pPr>
            <a:r>
              <a:rPr lang="uk-UA" sz="3100" b="1" i="1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«Екоматематика: рахуємо для планети»</a:t>
            </a:r>
            <a:endParaRPr lang="ru-RU" sz="2000" b="1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2739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chemeClr val="bg1">
                <a:tint val="93000"/>
                <a:satMod val="150000"/>
                <a:shade val="98000"/>
                <a:lumMod val="102000"/>
              </a:schemeClr>
            </a:gs>
            <a:gs pos="90000">
              <a:srgbClr val="00B050"/>
            </a:gs>
          </a:gsLst>
          <a:lin ang="12000000" scaled="0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F502CD-CDC6-A08B-15C9-7C64367F2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97D22BD-385E-10C7-552B-7A3A6754338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4" t="5882" r="7259" b="23529"/>
          <a:stretch/>
        </p:blipFill>
        <p:spPr>
          <a:xfrm rot="16200000">
            <a:off x="-3185160" y="3185160"/>
            <a:ext cx="6858000" cy="48768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85589D4-22B5-2783-9713-37AA658AEF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2775" y="150250"/>
            <a:ext cx="1983546" cy="198354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3B53930-906B-4D67-91FB-8E4B8A67C7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228" y="371345"/>
            <a:ext cx="3014366" cy="169558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8D71AD7-C45E-4C51-9FE7-E2C3D5A18738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382346" y="3290500"/>
            <a:ext cx="7110029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kumimoji="0" lang="uk-UA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8-х класах відбувся пізнавальний </a:t>
            </a:r>
            <a:r>
              <a:rPr kumimoji="0" lang="uk-UA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інтерактивний урок «Математика і збереження енергії», </a:t>
            </a:r>
            <a:r>
              <a:rPr kumimoji="0" lang="uk-UA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 час якого учні не лише вдосконалювали свої математичні навички, а й дізналися, як ці знання можна застосовувати у повсякденному житті. Діти досліджували, як розраховуються витрати електроенергії; аналізували споживання енергії у побуті; виконували практичні завдання з використанням реальних даних. Такий підхід до навчання допомагає сформувати у школярів практичне мислення, відповідальне ставлення до ресурсів і розуміння важливості </a:t>
            </a:r>
            <a:r>
              <a:rPr kumimoji="0" lang="uk-UA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енергоощадливого</a:t>
            </a:r>
            <a:r>
              <a:rPr kumimoji="0" lang="uk-UA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способу життя. Разом ми робимо важливі 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кроки до свідомого та енергоефективного </a:t>
            </a:r>
            <a:r>
              <a:rPr kumimoji="0" lang="uk-UA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майбутнього.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CD49499F-8A71-47B9-BFCA-DC12117DD3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0669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4" name="Рисунок 13">
            <a:hlinkClick r:id="rId6"/>
            <a:extLst>
              <a:ext uri="{FF2B5EF4-FFF2-40B4-BE49-F238E27FC236}">
                <a16:creationId xmlns:a16="http://schemas.microsoft.com/office/drawing/2014/main" id="{FD0A21AC-5ABB-44DA-871B-A076D511A74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816" y="4791075"/>
            <a:ext cx="3402382" cy="1916675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ABF1C9E-EE83-46EB-BDCF-5B759994A3C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1378" y="2320265"/>
            <a:ext cx="3238276" cy="2298367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3F90C90-6B35-4735-AE2B-188C3D3A9481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382346" y="635763"/>
            <a:ext cx="7110029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учнів 7-го класу проведений </a:t>
            </a:r>
            <a:r>
              <a:rPr lang="uk-UA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інтерактивний урок з математики «Рахуємо воду – зберігаємо життя», </a:t>
            </a: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 час якого діти вчилися поєднувати математичні знання з реальними екологічними проблемами; рахували витрати води в побуті; аналізували, як кожен з нас може зменшити водний слід; обговорювали шляхи економного використання водних ресурсів. З великою зацікавленістю  та активністю учні розв’язували математичні задачі «Економимо воду вдома», «Цікаві задачі на переливання». Для зміцнення здоров’я дітей, вчителем проведено веселу музичну </a:t>
            </a:r>
            <a:r>
              <a:rPr lang="uk-UA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руханку</a:t>
            </a: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«Властивості води».</a:t>
            </a:r>
            <a:endParaRPr lang="ru-RU" sz="1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8631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2">
      <a:dk1>
        <a:sysClr val="windowText" lastClr="000000"/>
      </a:dk1>
      <a:lt1>
        <a:srgbClr val="B7DFA8"/>
      </a:lt1>
      <a:dk2>
        <a:srgbClr val="455F51"/>
      </a:dk2>
      <a:lt2>
        <a:srgbClr val="4D8E34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822</TotalTime>
  <Words>2246</Words>
  <Application>Microsoft Office PowerPoint</Application>
  <PresentationFormat>Широкоэкранный</PresentationFormat>
  <Paragraphs>61</Paragraphs>
  <Slides>16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Candara</vt:lpstr>
      <vt:lpstr>Times New Roman</vt:lpstr>
      <vt:lpstr>Тема Office</vt:lpstr>
      <vt:lpstr> Комунальний заклад «Куп’янська спеціальна школа» Харківської обласної ради   Звіт про проведення  тижня екологічних знань  "Чиста планета –  здорове майбутнє" </vt:lpstr>
      <vt:lpstr>Презентация PowerPoint</vt:lpstr>
      <vt:lpstr>21.04.2025 Відкриття тижня.  «Земля – наш спільний дім» до Дня Довкілля </vt:lpstr>
      <vt:lpstr> Екологічне виховання у нашій школі було завжди доброю традицією, до якої охоче залучалися учні. Очищення джерела у лісі, прибирання шкільної території та навіть території навколо шкільного подвір’я- ці види роботи ніколи не лякали наших учнів. Вони радо бралися за будь-яку роботу, бо знали, що планета – наш дім. Незважаючи на виклики теперішнього часу, ми все одно продовжуємо розвивати в наших учнях екологічну компетентність, тому в рамках екологічного тижня, що зараз триває у нашій школі, учні поринули у спогади та переглянули відео про еко-гурток «Екос», який успішно функціонував у нашій школі. Учні отримали відео-поради від своїх старших шкільних товаришів та надихнутися їх прикладом, аби в подальшому також бути друзями природи.</vt:lpstr>
      <vt:lpstr> Світ змінюється — і кожен із нас може стати частиною цих змін. Сьогодні, як ніколи раніше, важливо пам’ятати: ми не просто мешканці планети, ми — її команда. Від нашого ставлення до природи, ресурсів, до одного залежить майбутнє всієї Землі.</vt:lpstr>
      <vt:lpstr>22.04.2025 День дій. «Ми відповідальні за планету!» до Міжнародного дня Землі</vt:lpstr>
      <vt:lpstr>Для учнів 8-10-х класів вихователі підготували та провели пізнавально-ігровий захід – Інтелектуальний квіз «Сортуй сміття правильно», який мав на меті ознайомити дітей з основами сортування відходів і виховання екологічної свідомості. </vt:lpstr>
      <vt:lpstr>Цього дня учні долучилися до різноманітних заходів, які об’єднали екологічні знання та математичні навички.   Відбулося цікаве інтерактивне заняття-гра для учнів 1-4-х класів на тему «Чому математика потрібна природі?». Захід мав на меті показати школярам, як математичні знання допомагають розуміти світ природи. Учні активно брали участь у пізнавальних іграх, вирішували задачі з природничим змістом  Еко-математичний квест: «Геометрія навколо нас: що сховано в природі?» Учні 5-го класу отримали нове дуже цікаве завдання рахувати крапельки. Учні розвивали свої креативні навички під час зображення хмаринок, рахували кількість зображених крапель, порівнювали їх кількість та повторили вивчений матеріал з теми «Кругообіг води у природі»  Для учнів 6-го класу був проведений цікавий та пізнавальний інтерактивний урок  з  математики «Розгадай еко-таємниці за допомогою чисел». Під час уроку, учні мали змогу поєднати знання з математики та  предмету «Пізнаємо природу», розв’язуючи екологічні загадки, логічні задачі, які допомогли краще зрозуміти масштаби екологічних проблем, досліджували вплив людської діяльності на навколишнє середовище через цифри та факти.   </vt:lpstr>
      <vt:lpstr>Презентация PowerPoint</vt:lpstr>
      <vt:lpstr>Інтерактивний урок «Рахуємо воду – зберігаємо життя». Для учнів 7-го класу проведений інтерактивний урок з математики «Рахуємо воду – зберігаємо життя», під час якого діти вчилися поєднувати математичні знання з реальними екологічними проблемами; рахували витрати води в побуті; аналізували, як кожен з нас може зменшити водний слід; обговорювали шляхи економного використання водних ресурсів. З великою зацікавленістю  та активністю, учні розв’язували математичні задачі «Економимо воду вдома», «Цікаві задачі на переливання» тощо. Для зміцнення здоров’я дітей, вчителем проведено веселу музичну руханку «Властивості води». .   Інтерактивний урок “Рахуємо воду – зберігаємо життя” Для учнів 7-го класу був проведений інтерактивний урок з математики “Рахуємо воду – зберігаємо життя”. Під час проведення уроку, діти вчилися поєднувати математичні знання з реальними екологічними проблемами; рахували витрати води в побуті, аналізували, як кожен з нас може зменшити водний слід; працювали та обговорювали шляхи економічного використання водних ресурсів. З великою зацікавленістю  та активністю, учні розв’язували математичні задачі на теми «Економимо воду вдома», «Цікаві задачі на переливання   </vt:lpstr>
      <vt:lpstr> Учні 1-4-х класів слухали вірші, легенди про первоцвіти, дізналися про значення первоцвітів для природи та обговорили проблеми захисту перших квіток весни. Також  склали пам’ятку «Збережемо первоцвіти» та створили саморобку квітки-первоцвіту з різних матеріалів. </vt:lpstr>
      <vt:lpstr> Учні 5-7-х класів зі своїми вчителями технологій відвідали творчу лабораторію «Еко-іграшка своїми руками».   Перед учнями 5-го класу постало важливе завдання — виготовлення еко-іграшки. Ідея полягала в тому, щоб використати лише екологічні матеріали. Таким чином, діти створили гру, в яку не лише цікаво грати, а й легко замінити деталі, якщо вони загубляться. </vt:lpstr>
      <vt:lpstr> Під керівництвом Надії ПУШКАР пройшов урок ідея-студії «Краса в стилі еко: прикраса з поліетилену», де учні створювали прикраси для волосся з поліетиленових пакетів – помпони та бантики. Робота сприяла розвитку дрібної моторики та усвідомленню проблеми пластикових відходів.</vt:lpstr>
      <vt:lpstr>.    Під керівництвом Ольги ОЛІЙНИК учні відвідали «Ідею-студію», ознайомилися з популярними стилями в одязі, створили гавайське намисто з паперу, а також дізналися про модні тенденції у використанні вторинних матеріалів</vt:lpstr>
      <vt:lpstr>25.04.2025. Підсумковий день. «Нехай Земля квітує всюди – планету збережімо, люди!»</vt:lpstr>
      <vt:lpstr>Дякую за увагу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Тиждень екологічних знань  "Чиста планета –  здорове майбутнє"  З 21.04 до 25.04.2025</dc:title>
  <dc:creator>Пользователь</dc:creator>
  <cp:lastModifiedBy>Пользователь</cp:lastModifiedBy>
  <cp:revision>99</cp:revision>
  <dcterms:created xsi:type="dcterms:W3CDTF">2025-04-27T14:47:29Z</dcterms:created>
  <dcterms:modified xsi:type="dcterms:W3CDTF">2025-05-01T15:15:13Z</dcterms:modified>
</cp:coreProperties>
</file>